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9" r:id="rId4"/>
    <p:sldMasterId id="2147483779" r:id="rId5"/>
  </p:sldMasterIdLst>
  <p:notesMasterIdLst>
    <p:notesMasterId r:id="rId35"/>
  </p:notesMasterIdLst>
  <p:handoutMasterIdLst>
    <p:handoutMasterId r:id="rId36"/>
  </p:handoutMasterIdLst>
  <p:sldIdLst>
    <p:sldId id="399" r:id="rId6"/>
    <p:sldId id="442" r:id="rId7"/>
    <p:sldId id="452" r:id="rId8"/>
    <p:sldId id="453" r:id="rId9"/>
    <p:sldId id="454" r:id="rId10"/>
    <p:sldId id="455" r:id="rId11"/>
    <p:sldId id="456" r:id="rId12"/>
    <p:sldId id="457" r:id="rId13"/>
    <p:sldId id="458" r:id="rId14"/>
    <p:sldId id="418" r:id="rId15"/>
    <p:sldId id="411" r:id="rId16"/>
    <p:sldId id="419" r:id="rId17"/>
    <p:sldId id="424" r:id="rId18"/>
    <p:sldId id="426" r:id="rId19"/>
    <p:sldId id="414" r:id="rId20"/>
    <p:sldId id="415" r:id="rId21"/>
    <p:sldId id="416" r:id="rId22"/>
    <p:sldId id="427" r:id="rId23"/>
    <p:sldId id="446" r:id="rId24"/>
    <p:sldId id="428" r:id="rId25"/>
    <p:sldId id="441" r:id="rId26"/>
    <p:sldId id="438" r:id="rId27"/>
    <p:sldId id="461" r:id="rId28"/>
    <p:sldId id="462" r:id="rId29"/>
    <p:sldId id="463" r:id="rId30"/>
    <p:sldId id="459" r:id="rId31"/>
    <p:sldId id="464" r:id="rId32"/>
    <p:sldId id="460" r:id="rId33"/>
    <p:sldId id="443" r:id="rId34"/>
  </p:sldIdLst>
  <p:sldSz cx="12188825" cy="6858000"/>
  <p:notesSz cx="6858000" cy="9296400"/>
  <p:embeddedFontLst>
    <p:embeddedFont>
      <p:font typeface="Segoe UI Semibold" pitchFamily="34" charset="0"/>
      <p:bold r:id="rId37"/>
    </p:embeddedFont>
    <p:embeddedFont>
      <p:font typeface="Segoe UI Light" pitchFamily="34" charset="0"/>
      <p:regular r:id="rId38"/>
    </p:embeddedFont>
    <p:embeddedFont>
      <p:font typeface="Segoe Light" pitchFamily="34" charset="0"/>
      <p:regular r:id="rId39"/>
      <p:italic r:id="rId40"/>
    </p:embeddedFont>
    <p:embeddedFont>
      <p:font typeface="Segoe UI" pitchFamily="34" charset="0"/>
      <p:regular r:id="rId41"/>
      <p:bold r:id="rId42"/>
      <p:italic r:id="rId43"/>
      <p:boldItalic r:id="rId44"/>
    </p:embeddedFont>
    <p:embeddedFont>
      <p:font typeface="Consolas" pitchFamily="49" charset="0"/>
      <p:regular r:id="rId45"/>
      <p:bold r:id="rId46"/>
      <p:italic r:id="rId47"/>
      <p:boldItalic r:id="rId48"/>
    </p:embeddedFont>
  </p:embeddedFontLst>
  <p:custDataLst>
    <p:tags r:id="rId4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EE7498-9CE3-47C3-8C1D-3DD4B95F1131}">
          <p14:sldIdLst>
            <p14:sldId id="399"/>
            <p14:sldId id="442"/>
            <p14:sldId id="452"/>
            <p14:sldId id="453"/>
            <p14:sldId id="454"/>
            <p14:sldId id="455"/>
            <p14:sldId id="456"/>
            <p14:sldId id="457"/>
            <p14:sldId id="458"/>
          </p14:sldIdLst>
        </p14:section>
        <p14:section name="Reliability" id="{2430939B-0F1C-44C7-A7AF-E6F8CE79379F}">
          <p14:sldIdLst>
            <p14:sldId id="418"/>
            <p14:sldId id="411"/>
            <p14:sldId id="419"/>
            <p14:sldId id="424"/>
            <p14:sldId id="426"/>
          </p14:sldIdLst>
        </p14:section>
        <p14:section name="Scalability" id="{A936A128-37E8-48AA-B8BE-D8F06856D6ED}">
          <p14:sldIdLst>
            <p14:sldId id="414"/>
            <p14:sldId id="415"/>
            <p14:sldId id="416"/>
          </p14:sldIdLst>
        </p14:section>
        <p14:section name="Performance" id="{3E30C3D3-508F-46BD-B10E-4BFA3C36C8F2}">
          <p14:sldIdLst>
            <p14:sldId id="427"/>
            <p14:sldId id="446"/>
            <p14:sldId id="428"/>
            <p14:sldId id="441"/>
          </p14:sldIdLst>
        </p14:section>
        <p14:section name="Summary" id="{520CA4DD-2369-43B6-B532-BBB01510D5E7}">
          <p14:sldIdLst>
            <p14:sldId id="438"/>
            <p14:sldId id="461"/>
            <p14:sldId id="462"/>
            <p14:sldId id="463"/>
            <p14:sldId id="459"/>
            <p14:sldId id="464"/>
            <p14:sldId id="460"/>
            <p14:sldId id="443"/>
          </p14:sldIdLst>
        </p14:section>
        <p14:section name="Appendix" id="{348606F5-3632-402C-981B-6CD0A532E3AC}">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7348" autoAdjust="0"/>
    <p:restoredTop sz="92363" autoAdjust="0"/>
  </p:normalViewPr>
  <p:slideViewPr>
    <p:cSldViewPr snapToGrid="0">
      <p:cViewPr varScale="1">
        <p:scale>
          <a:sx n="96" d="100"/>
          <a:sy n="96" d="100"/>
        </p:scale>
        <p:origin x="-192" y="-102"/>
      </p:cViewPr>
      <p:guideLst>
        <p:guide orient="horz" pos="895"/>
        <p:guide orient="horz" pos="719"/>
        <p:guide orient="horz" pos="4176"/>
        <p:guide orient="horz" pos="3937"/>
        <p:guide orient="horz" pos="510"/>
        <p:guide pos="326"/>
        <p:guide pos="7355"/>
      </p:guideLst>
    </p:cSldViewPr>
  </p:slideViewPr>
  <p:notesTextViewPr>
    <p:cViewPr>
      <p:scale>
        <a:sx n="100" d="100"/>
        <a:sy n="100" d="100"/>
      </p:scale>
      <p:origin x="0" y="0"/>
    </p:cViewPr>
  </p:notesTextViewPr>
  <p:sorterViewPr>
    <p:cViewPr>
      <p:scale>
        <a:sx n="60" d="100"/>
        <a:sy n="60" d="100"/>
      </p:scale>
      <p:origin x="0" y="330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49"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11/13/2012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11/13/2012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64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normAutofit fontScale="92500" lnSpcReduction="20000"/>
          </a:bodyPr>
          <a:lstStyle/>
          <a:p>
            <a:r>
              <a:rPr lang="en-US" sz="900" b="1" dirty="0" smtClean="0"/>
              <a:t>Slide Objectives:</a:t>
            </a:r>
          </a:p>
          <a:p>
            <a:pPr marL="171450" indent="-171450">
              <a:buFont typeface="Arial" pitchFamily="34" charset="0"/>
              <a:buChar char="•"/>
            </a:pPr>
            <a:r>
              <a:rPr lang="en-US" sz="900" b="0" dirty="0" smtClean="0"/>
              <a:t>Provide overview and detail on pricing</a:t>
            </a:r>
          </a:p>
          <a:p>
            <a:pPr marL="171450" indent="-171450">
              <a:buFont typeface="Arial" pitchFamily="34" charset="0"/>
              <a:buChar char="•"/>
            </a:pPr>
            <a:r>
              <a:rPr lang="en-US" sz="900" b="0" dirty="0" smtClean="0"/>
              <a:t>Discuss localization of pricing</a:t>
            </a:r>
          </a:p>
          <a:p>
            <a:pPr marL="171450" indent="-171450">
              <a:buFont typeface="Arial" pitchFamily="34" charset="0"/>
              <a:buChar char="•"/>
            </a:pPr>
            <a:endParaRPr lang="en-US" sz="900" b="0" dirty="0" smtClean="0"/>
          </a:p>
          <a:p>
            <a:pPr marL="0" indent="0">
              <a:buFont typeface="Arial" pitchFamily="34" charset="0"/>
              <a:buNone/>
            </a:pPr>
            <a:r>
              <a:rPr lang="en-US" sz="900" b="1" dirty="0" smtClean="0"/>
              <a:t>Speaking</a:t>
            </a:r>
            <a:r>
              <a:rPr lang="en-US" sz="900" b="1" baseline="0" dirty="0" smtClean="0"/>
              <a:t> Points:</a:t>
            </a:r>
            <a:endParaRPr lang="en-US" sz="900" b="1" dirty="0" smtClean="0"/>
          </a:p>
          <a:p>
            <a:pPr marL="171450" indent="-171450">
              <a:buFont typeface="Arial" pitchFamily="34" charset="0"/>
              <a:buChar char="•"/>
            </a:pPr>
            <a:r>
              <a:rPr lang="en-US" sz="900" dirty="0" smtClean="0"/>
              <a:t>Windows Azure is charged per compute hour.</a:t>
            </a:r>
          </a:p>
          <a:p>
            <a:pPr marL="171450" indent="-171450">
              <a:buFont typeface="Arial" pitchFamily="34" charset="0"/>
              <a:buChar char="•"/>
            </a:pPr>
            <a:r>
              <a:rPr lang="en-US" sz="900" dirty="0" smtClean="0"/>
              <a:t>Pricing is localized</a:t>
            </a:r>
            <a:r>
              <a:rPr lang="en-US" sz="900" baseline="0" dirty="0" smtClean="0"/>
              <a:t> for global markets</a:t>
            </a:r>
          </a:p>
          <a:p>
            <a:pPr marL="171450" indent="-171450">
              <a:buFont typeface="Arial" pitchFamily="34" charset="0"/>
              <a:buChar char="•"/>
            </a:pPr>
            <a:r>
              <a:rPr lang="en-US" sz="900" baseline="0" dirty="0" smtClean="0"/>
              <a:t>Different VM sizes have a different number of CPUs and therefore are a multiple the single CPU rate</a:t>
            </a:r>
          </a:p>
          <a:p>
            <a:pPr marL="171450" indent="-171450">
              <a:buFont typeface="Arial" pitchFamily="34" charset="0"/>
              <a:buChar char="•"/>
            </a:pPr>
            <a:r>
              <a:rPr lang="en-NZ" sz="900" b="0" dirty="0" smtClean="0"/>
              <a:t>Compute time, measured in service hours: Windows Azure compute hours are charged only for when your application is deployed.remove the compute instances that are not being used to minimize compute hour billing. Partial compute hours are billed as full hours.</a:t>
            </a:r>
          </a:p>
          <a:p>
            <a:pPr marL="171450" indent="-171450">
              <a:buFont typeface="Arial" pitchFamily="34" charset="0"/>
              <a:buChar char="•"/>
            </a:pPr>
            <a:r>
              <a:rPr lang="en-NZ" sz="900" b="0" dirty="0" smtClean="0"/>
              <a:t>Storage, measured in GB: Storage is metered in units of average daily amount of data stored (in GB) over a monthly period. </a:t>
            </a:r>
          </a:p>
          <a:p>
            <a:pPr marL="171450" indent="-171450">
              <a:buFont typeface="Arial" pitchFamily="34" charset="0"/>
              <a:buChar char="•"/>
            </a:pPr>
            <a:r>
              <a:rPr lang="en-NZ" sz="900" b="0" dirty="0" smtClean="0"/>
              <a:t>Data transfers measured in GB (transmissions to and from the Windows Azure datacenter).</a:t>
            </a:r>
            <a:r>
              <a:rPr lang="en-NZ" sz="900" b="0" baseline="0" dirty="0" smtClean="0"/>
              <a:t> </a:t>
            </a:r>
            <a:r>
              <a:rPr lang="en-NZ" sz="900" b="0" dirty="0" smtClean="0"/>
              <a:t>Data transfers within a sub region are free. </a:t>
            </a:r>
          </a:p>
          <a:p>
            <a:pPr marL="171450" indent="-171450">
              <a:buFont typeface="Arial" pitchFamily="34" charset="0"/>
              <a:buChar char="•"/>
            </a:pPr>
            <a:r>
              <a:rPr lang="en-NZ" sz="900" b="0" dirty="0" smtClean="0"/>
              <a:t>Transactions, measured as application requests</a:t>
            </a:r>
            <a:r>
              <a:rPr lang="en-NZ" sz="900" b="0" baseline="0" dirty="0" smtClean="0"/>
              <a:t> to the REST service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SQL Azure is priced</a:t>
            </a:r>
            <a:r>
              <a:rPr lang="en-US" sz="900" baseline="0" dirty="0" smtClean="0"/>
              <a:t> on a per database per month basis</a:t>
            </a:r>
          </a:p>
          <a:p>
            <a:pPr marL="171450" indent="-171450">
              <a:buFont typeface="Arial" pitchFamily="34" charset="0"/>
              <a:buChar char="•"/>
            </a:pPr>
            <a:r>
              <a:rPr lang="en-NZ" sz="900" dirty="0" smtClean="0"/>
              <a:t>AppFabric Service Bus is based on a per connection model</a:t>
            </a:r>
          </a:p>
          <a:p>
            <a:pPr marL="171450" indent="-171450">
              <a:buFont typeface="Arial" pitchFamily="34" charset="0"/>
              <a:buChar char="•"/>
            </a:pPr>
            <a:r>
              <a:rPr lang="en-NZ" sz="900" dirty="0" smtClean="0"/>
              <a:t>AppFabric Access control is based on a per transaction model</a:t>
            </a:r>
          </a:p>
          <a:p>
            <a:pPr marL="171450" indent="-171450">
              <a:buFont typeface="Arial" pitchFamily="34" charset="0"/>
              <a:buChar char="•"/>
            </a:pPr>
            <a:r>
              <a:rPr lang="en-NZ" sz="900" dirty="0" smtClean="0"/>
              <a:t>AppFabric Service 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71450" indent="-171450">
              <a:buFont typeface="Arial" pitchFamily="34" charset="0"/>
              <a:buChar char="•"/>
            </a:pPr>
            <a:r>
              <a:rPr lang="en-NZ" sz="900" dirty="0" smtClean="0"/>
              <a:t>You can only update the connections you provision as a pack once every seven days. You can modify the number of connections you provision individually at any time.</a:t>
            </a:r>
          </a:p>
          <a:p>
            <a:pPr marL="171450" indent="-171450">
              <a:buFont typeface="Arial" pitchFamily="34" charset="0"/>
              <a:buChar char="•"/>
            </a:pPr>
            <a:r>
              <a:rPr lang="en-NZ" sz="900" dirty="0" smtClean="0"/>
              <a:t>For AppFabric Access Control transactions, customers will be charged the actual number of transactions utilized for the billing period (i.e., not in discrete blocks of 100,000 transactions), plus data transfers in or out.</a:t>
            </a:r>
          </a:p>
          <a:p>
            <a:pPr marL="171450" indent="-171450">
              <a:buFont typeface="Arial" pitchFamily="34" charset="0"/>
              <a:buChar char="•"/>
            </a:pPr>
            <a:endParaRPr lang="en-US" sz="900" dirty="0" smtClean="0"/>
          </a:p>
          <a:p>
            <a:r>
              <a:rPr lang="en-US" sz="900" b="1" dirty="0" smtClean="0"/>
              <a:t>Notes:</a:t>
            </a:r>
          </a:p>
          <a:p>
            <a:pPr marL="171450" indent="-171450">
              <a:buFont typeface="Arial" pitchFamily="34" charset="0"/>
              <a:buChar char="•"/>
            </a:pPr>
            <a:r>
              <a:rPr lang="en-US" sz="900" dirty="0" smtClean="0"/>
              <a:t>http://www.microsoft.com/windowsazure/pricing/</a:t>
            </a:r>
            <a:endParaRPr lang="en-NZ" sz="900" dirty="0" smtClean="0"/>
          </a:p>
          <a:p>
            <a:pPr marL="171450" indent="-171450">
              <a:buFont typeface="Arial" pitchFamily="34" charset="0"/>
              <a:buChar char="•"/>
            </a:pPr>
            <a:r>
              <a:rPr lang="en-NZ" sz="900" b="0" dirty="0" smtClean="0"/>
              <a:t>http://blogs.msdn.com/b/netservices/archive/2010/01/04/announcing-windows-azure-platform-commercial-offer-availability-and-updated-appfabric-pricing.aspx </a:t>
            </a:r>
          </a:p>
          <a:p>
            <a:pPr marL="171450" indent="-171450">
              <a:buFont typeface="Arial" pitchFamily="34" charset="0"/>
              <a:buChar char="•"/>
            </a:pPr>
            <a:r>
              <a:rPr lang="en-NZ" sz="900" b="0" dirty="0" smtClean="0"/>
              <a:t>http://www.microsoft.com/windowsazure/pricing/</a:t>
            </a:r>
          </a:p>
          <a:p>
            <a:pPr marL="171450" indent="-171450">
              <a:buFont typeface="Arial" pitchFamily="34" charset="0"/>
              <a:buChar char="•"/>
            </a:pPr>
            <a:endParaRPr lang="en-US" sz="900" dirty="0" smtClean="0"/>
          </a:p>
          <a:p>
            <a:endParaRPr lang="en-US" sz="900" dirty="0" smtClean="0"/>
          </a:p>
          <a:p>
            <a:endParaRPr lang="en-US" sz="900" dirty="0" smtClean="0"/>
          </a:p>
          <a:p>
            <a:endParaRPr lang="en-US" dirty="0"/>
          </a:p>
        </p:txBody>
      </p:sp>
    </p:spTree>
    <p:extLst>
      <p:ext uri="{BB962C8B-B14F-4D97-AF65-F5344CB8AC3E}">
        <p14:creationId xmlns:p14="http://schemas.microsoft.com/office/powerpoint/2010/main" val="420690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r>
              <a:rPr lang="ru-RU" dirty="0" smtClean="0"/>
              <a:t>В мире –</a:t>
            </a:r>
            <a:r>
              <a:rPr lang="ru-RU" baseline="0" dirty="0" smtClean="0"/>
              <a:t> почти 100 000 кастомеров, в России – несколько десятков крупных проектов, тысячи подписчиков.</a:t>
            </a:r>
            <a:endParaRPr lang="en-US" dirty="0"/>
          </a:p>
        </p:txBody>
      </p:sp>
    </p:spTree>
    <p:extLst>
      <p:ext uri="{BB962C8B-B14F-4D97-AF65-F5344CB8AC3E}">
        <p14:creationId xmlns:p14="http://schemas.microsoft.com/office/powerpoint/2010/main" val="349045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89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893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5.wdp"/><Relationship Id="rId5" Type="http://schemas.openxmlformats.org/officeDocument/2006/relationships/image" Target="../media/image13.png"/><Relationship Id="rId4" Type="http://schemas.microsoft.com/office/2007/relationships/hdphoto" Target="../media/hdphoto4.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grpSp>
        <p:nvGrpSpPr>
          <p:cNvPr id="11" name="Group 10"/>
          <p:cNvGrpSpPr/>
          <p:nvPr userDrawn="1"/>
        </p:nvGrpSpPr>
        <p:grpSpPr bwMode="black">
          <a:xfrm>
            <a:off x="7904572" y="2242931"/>
            <a:ext cx="3176914" cy="1934622"/>
            <a:chOff x="10387012" y="4179358"/>
            <a:chExt cx="974726" cy="593725"/>
          </a:xfrm>
          <a:solidFill>
            <a:srgbClr val="FFFFFF"/>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6"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userDrawn="1"/>
        </p:nvGrpSpPr>
        <p:grpSpPr>
          <a:xfrm>
            <a:off x="8882758" y="1905000"/>
            <a:ext cx="1277596" cy="3245368"/>
            <a:chOff x="7558088" y="1685925"/>
            <a:chExt cx="1322387" cy="3359150"/>
          </a:xfrm>
          <a:solidFill>
            <a:schemeClr val="bg1"/>
          </a:solidFill>
        </p:grpSpPr>
        <p:sp>
          <p:nvSpPr>
            <p:cNvPr id="10"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5"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Arial" charset="0"/>
              </a:rPr>
              <a:t>. Because </a:t>
            </a:r>
            <a:r>
              <a:rPr lang="en-US" sz="700" dirty="0">
                <a:solidFill>
                  <a:schemeClr val="bg1">
                    <a:alpha val="99000"/>
                  </a:scheme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Arial" charset="0"/>
              </a:rPr>
              <a:t>. 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764" y="2571745"/>
            <a:ext cx="10817620"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441" y="6356352"/>
            <a:ext cx="2844059" cy="365125"/>
          </a:xfrm>
          <a:prstGeom prst="rect">
            <a:avLst/>
          </a:prstGeom>
        </p:spPr>
        <p:txBody>
          <a:bodyPr lIns="121883" tIns="60941" rIns="121883" bIns="60941"/>
          <a:lstStyle/>
          <a:p>
            <a:fld id="{00B0806A-3FF6-4D4F-A34C-75A45DBA47E5}" type="datetimeFigureOut">
              <a:rPr lang="ru-RU" smtClean="0">
                <a:solidFill>
                  <a:prstClr val="black"/>
                </a:solidFill>
              </a:rPr>
              <a:pPr/>
              <a:t>13.11.2012</a:t>
            </a:fld>
            <a:endParaRPr lang="ru-RU" dirty="0">
              <a:solidFill>
                <a:prstClr val="black"/>
              </a:solidFill>
            </a:endParaRPr>
          </a:p>
        </p:txBody>
      </p:sp>
      <p:sp>
        <p:nvSpPr>
          <p:cNvPr id="5" name="Нижний колонтитул 4"/>
          <p:cNvSpPr>
            <a:spLocks noGrp="1"/>
          </p:cNvSpPr>
          <p:nvPr>
            <p:ph type="ftr" sz="quarter" idx="11"/>
          </p:nvPr>
        </p:nvSpPr>
        <p:spPr>
          <a:xfrm>
            <a:off x="4164515" y="6356352"/>
            <a:ext cx="3859795"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5326" y="6356352"/>
            <a:ext cx="2844059" cy="365125"/>
          </a:xfrm>
          <a:prstGeom prst="rect">
            <a:avLst/>
          </a:prstGeom>
        </p:spPr>
        <p:txBody>
          <a:bodyPr lIns="121883" tIns="60941" rIns="121883" bIns="60941"/>
          <a:lstStyle/>
          <a:p>
            <a:fld id="{E5742F8B-14A1-4CD8-A0DC-ECD3BCB5B6F8}" type="slidenum">
              <a:rPr lang="ru-RU" smtClean="0">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764" y="1214423"/>
            <a:ext cx="10779491"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50221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3" y="291070"/>
            <a:ext cx="2861933"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99066" y="6029989"/>
            <a:ext cx="1320592" cy="506083"/>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8" y="2881139"/>
            <a:ext cx="9858043" cy="919687"/>
          </a:xfrm>
          <a:noFill/>
        </p:spPr>
        <p:txBody>
          <a:bodyPr lIns="143392" tIns="89620" rIns="143392" bIns="89620"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9904161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8" y="4343406"/>
            <a:ext cx="7513637" cy="443199"/>
          </a:xfr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4" y="6364652"/>
            <a:ext cx="1595652"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1"/>
            <a:ext cx="2497827" cy="290339"/>
          </a:xfrm>
          <a:prstGeom prst="rect">
            <a:avLst/>
          </a:prstGeom>
        </p:spPr>
      </p:pic>
    </p:spTree>
    <p:extLst>
      <p:ext uri="{BB962C8B-B14F-4D97-AF65-F5344CB8AC3E}">
        <p14:creationId xmlns:p14="http://schemas.microsoft.com/office/powerpoint/2010/main" val="16049972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
        <p:nvSpPr>
          <p:cNvPr id="6" name="Rectangle 5"/>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 name="Freeform 6"/>
          <p:cNvSpPr>
            <a:spLocks/>
          </p:cNvSpPr>
          <p:nvPr userDrawn="1"/>
        </p:nvSpPr>
        <p:spPr bwMode="auto">
          <a:xfrm>
            <a:off x="8711534" y="2136044"/>
            <a:ext cx="2500979" cy="13402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6" r:id="rId16"/>
    <p:sldLayoutId id="2147483777" r:id="rId17"/>
    <p:sldLayoutId id="2147483778" r:id="rId18"/>
    <p:sldLayoutId id="2147483782" r:id="rId19"/>
    <p:sldLayoutId id="2147483783" r:id="rId20"/>
    <p:sldLayoutId id="2147483784" r:id="rId2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witter.com/abokov" TargetMode="External"/><Relationship Id="rId2" Type="http://schemas.openxmlformats.org/officeDocument/2006/relationships/hyperlink" Target="mailto:abokov@microsoft.com" TargetMode="Externa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8.emf"/><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oleObject" Target="../embeddings/oleObject1.bin"/><Relationship Id="rId2" Type="http://schemas.openxmlformats.org/officeDocument/2006/relationships/tags" Target="../tags/tag2.xml"/><Relationship Id="rId16"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6.xml"/><Relationship Id="rId5" Type="http://schemas.openxmlformats.org/officeDocument/2006/relationships/tags" Target="../tags/tag20.xml"/><Relationship Id="rId4" Type="http://schemas.openxmlformats.org/officeDocument/2006/relationships/tags" Target="../tags/tag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oleObject" Target="../embeddings/oleObject2.bin"/><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slideLayout" Target="../slideLayouts/slideLayout6.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vmlDrawing" Target="../drawings/vmlDrawing2.v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image" Target="../media/image28.emf"/><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1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tags" Target="../tags/tag52.xml"/><Relationship Id="rId3" Type="http://schemas.openxmlformats.org/officeDocument/2006/relationships/tags" Target="../tags/tag37.xml"/><Relationship Id="rId21" Type="http://schemas.openxmlformats.org/officeDocument/2006/relationships/tags" Target="../tags/tag55.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1" Type="http://schemas.openxmlformats.org/officeDocument/2006/relationships/vmlDrawing" Target="../drawings/vmlDrawing3.v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image" Target="../media/image28.emf"/><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oleObject" Target="../embeddings/oleObject3.bin"/><Relationship Id="rId10" Type="http://schemas.openxmlformats.org/officeDocument/2006/relationships/tags" Target="../tags/tag44.xml"/><Relationship Id="rId19" Type="http://schemas.openxmlformats.org/officeDocument/2006/relationships/tags" Target="../tags/tag53.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18" Type="http://schemas.openxmlformats.org/officeDocument/2006/relationships/image" Target="../media/image55.png"/><Relationship Id="rId3" Type="http://schemas.openxmlformats.org/officeDocument/2006/relationships/image" Target="../media/image44.png"/><Relationship Id="rId21"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hyperlink" Target="http://www.netexchange.ru/" TargetMode="External"/><Relationship Id="rId17" Type="http://schemas.openxmlformats.org/officeDocument/2006/relationships/image" Target="../media/image54.png"/><Relationship Id="rId2" Type="http://schemas.openxmlformats.org/officeDocument/2006/relationships/image" Target="../media/image43.png"/><Relationship Id="rId16" Type="http://schemas.openxmlformats.org/officeDocument/2006/relationships/hyperlink" Target="http://clickberry.com/" TargetMode="External"/><Relationship Id="rId20"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jpeg"/><Relationship Id="rId15" Type="http://schemas.openxmlformats.org/officeDocument/2006/relationships/image" Target="../media/image53.png"/><Relationship Id="rId10" Type="http://schemas.openxmlformats.org/officeDocument/2006/relationships/image" Target="../media/image50.png"/><Relationship Id="rId19" Type="http://schemas.openxmlformats.org/officeDocument/2006/relationships/image" Target="../media/image56.png"/><Relationship Id="rId4" Type="http://schemas.openxmlformats.org/officeDocument/2006/relationships/hyperlink" Target="http://news360.com/" TargetMode="External"/><Relationship Id="rId9" Type="http://schemas.openxmlformats.org/officeDocument/2006/relationships/image" Target="../media/image49.png"/><Relationship Id="rId14" Type="http://schemas.openxmlformats.org/officeDocument/2006/relationships/hyperlink" Target="http://spellabs.cloudapp.net/About.aspx"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2.jpe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mailto:abokov@microsoft.com" TargetMode="External"/><Relationship Id="rId1" Type="http://schemas.openxmlformats.org/officeDocument/2006/relationships/slideLayout" Target="../slideLayouts/slideLayout20.xml"/><Relationship Id="rId4" Type="http://schemas.openxmlformats.org/officeDocument/2006/relationships/image" Target="../media/image6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9.png"/><Relationship Id="rId5" Type="http://schemas.microsoft.com/office/2007/relationships/hdphoto" Target="../media/hdphoto6.wdp"/><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hyperlink" Target="http://ou.gs/wadc"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519113" y="2234114"/>
            <a:ext cx="11181051" cy="1359196"/>
          </a:xfrm>
        </p:spPr>
        <p:txBody>
          <a:bodyPr/>
          <a:lstStyle/>
          <a:p>
            <a:r>
              <a:rPr lang="ru-RU" dirty="0"/>
              <a:t>Бизнес в облаке - надежность, </a:t>
            </a:r>
            <a:r>
              <a:rPr lang="ru-RU" dirty="0" smtClean="0"/>
              <a:t>архитектура и сценарии </a:t>
            </a:r>
            <a:r>
              <a:rPr lang="ru-RU" dirty="0"/>
              <a:t>облачных сервисов</a:t>
            </a:r>
            <a:endParaRPr lang="en-US" dirty="0"/>
          </a:p>
        </p:txBody>
      </p:sp>
      <p:sp>
        <p:nvSpPr>
          <p:cNvPr id="22" name="Text Placeholder 21"/>
          <p:cNvSpPr>
            <a:spLocks noGrp="1"/>
          </p:cNvSpPr>
          <p:nvPr>
            <p:ph type="body" sz="quarter" idx="11"/>
          </p:nvPr>
        </p:nvSpPr>
        <p:spPr>
          <a:xfrm>
            <a:off x="519113" y="4612341"/>
            <a:ext cx="7729942" cy="1551194"/>
          </a:xfrm>
        </p:spPr>
        <p:txBody>
          <a:bodyPr/>
          <a:lstStyle/>
          <a:p>
            <a:r>
              <a:rPr lang="ru-RU" dirty="0" smtClean="0"/>
              <a:t>Алексей Боков</a:t>
            </a:r>
            <a:endParaRPr lang="en-US" dirty="0"/>
          </a:p>
          <a:p>
            <a:r>
              <a:rPr lang="ru-RU" dirty="0" smtClean="0"/>
              <a:t>Эксперт по облачной платформе </a:t>
            </a:r>
            <a:r>
              <a:rPr lang="en-US" dirty="0" smtClean="0"/>
              <a:t>Windows Azure</a:t>
            </a:r>
          </a:p>
          <a:p>
            <a:r>
              <a:rPr lang="en-US" dirty="0" smtClean="0"/>
              <a:t>     </a:t>
            </a:r>
            <a:r>
              <a:rPr lang="en-US" dirty="0" smtClean="0">
                <a:hlinkClick r:id="rId2"/>
              </a:rPr>
              <a:t>abokov@microsoft.com</a:t>
            </a:r>
            <a:endParaRPr lang="en-US" dirty="0" smtClean="0"/>
          </a:p>
          <a:p>
            <a:r>
              <a:rPr lang="en-US" dirty="0"/>
              <a:t> </a:t>
            </a:r>
            <a:r>
              <a:rPr lang="en-US" dirty="0" smtClean="0"/>
              <a:t>    </a:t>
            </a:r>
            <a:r>
              <a:rPr lang="en-US" u="sng" dirty="0" err="1" smtClean="0">
                <a:hlinkClick r:id="rId3"/>
              </a:rPr>
              <a:t>abokov</a:t>
            </a:r>
            <a:endParaRPr lang="en-US" u="sng" dirty="0"/>
          </a:p>
        </p:txBody>
      </p:sp>
      <p:pic>
        <p:nvPicPr>
          <p:cNvPr id="4" name="Picture 2" descr="http://devumi.com/wp-content/uploads/2011/1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846" y="5807643"/>
            <a:ext cx="356032" cy="356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portweb.cs.bham.ac.uk/sys-local/images/e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5623" y="5455997"/>
            <a:ext cx="278543" cy="278543"/>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1500" y="5400675"/>
            <a:ext cx="526732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121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1208" y="1905000"/>
            <a:ext cx="10103249" cy="1378644"/>
          </a:xfrm>
        </p:spPr>
        <p:txBody>
          <a:bodyPr/>
          <a:lstStyle/>
          <a:p>
            <a:r>
              <a:rPr lang="ru-RU" dirty="0" smtClean="0"/>
              <a:t>Доступность</a:t>
            </a:r>
            <a:endParaRPr lang="en-US" dirty="0"/>
          </a:p>
        </p:txBody>
      </p:sp>
    </p:spTree>
    <p:extLst>
      <p:ext uri="{BB962C8B-B14F-4D97-AF65-F5344CB8AC3E}">
        <p14:creationId xmlns:p14="http://schemas.microsoft.com/office/powerpoint/2010/main" val="363512120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Почему сервисы ломаются</a:t>
            </a:r>
            <a:r>
              <a:rPr lang="en-US" dirty="0" smtClean="0"/>
              <a:t>?</a:t>
            </a:r>
            <a:endParaRPr lang="en-US" dirty="0"/>
          </a:p>
        </p:txBody>
      </p:sp>
      <p:sp>
        <p:nvSpPr>
          <p:cNvPr id="3" name="Content Placeholder 2"/>
          <p:cNvSpPr>
            <a:spLocks noGrp="1"/>
          </p:cNvSpPr>
          <p:nvPr>
            <p:ph type="body" sz="quarter" idx="10"/>
          </p:nvPr>
        </p:nvSpPr>
        <p:spPr>
          <a:xfrm>
            <a:off x="516572" y="1420812"/>
            <a:ext cx="11155680" cy="3516347"/>
          </a:xfrm>
        </p:spPr>
        <p:txBody>
          <a:bodyPr/>
          <a:lstStyle/>
          <a:p>
            <a:r>
              <a:rPr lang="ru-RU" sz="4000" dirty="0" smtClean="0">
                <a:solidFill>
                  <a:schemeClr val="accent2">
                    <a:alpha val="99000"/>
                  </a:schemeClr>
                </a:solidFill>
                <a:latin typeface="Segoe UI Light" pitchFamily="34" charset="0"/>
              </a:rPr>
              <a:t>Увеличивается нагрузка</a:t>
            </a:r>
          </a:p>
          <a:p>
            <a:endParaRPr lang="en-US" sz="2000" dirty="0">
              <a:solidFill>
                <a:schemeClr val="accent2">
                  <a:alpha val="99000"/>
                </a:schemeClr>
              </a:solidFill>
              <a:latin typeface="Segoe UI Light" pitchFamily="34" charset="0"/>
            </a:endParaRPr>
          </a:p>
          <a:p>
            <a:r>
              <a:rPr lang="ru-RU" sz="4000" dirty="0" smtClean="0">
                <a:solidFill>
                  <a:schemeClr val="accent2">
                    <a:alpha val="99000"/>
                  </a:schemeClr>
                </a:solidFill>
                <a:latin typeface="Segoe UI Light" pitchFamily="34" charset="0"/>
              </a:rPr>
              <a:t>Проблемы с оборудованием</a:t>
            </a:r>
            <a:endParaRPr lang="en-US" sz="4000" dirty="0">
              <a:solidFill>
                <a:schemeClr val="accent2">
                  <a:alpha val="99000"/>
                </a:schemeClr>
              </a:solidFill>
              <a:latin typeface="Segoe UI Light" pitchFamily="34" charset="0"/>
            </a:endParaRPr>
          </a:p>
          <a:p>
            <a:pPr>
              <a:spcBef>
                <a:spcPts val="300"/>
              </a:spcBef>
            </a:pPr>
            <a:r>
              <a:rPr lang="ru-RU" sz="2000" dirty="0" smtClean="0"/>
              <a:t>Серверы</a:t>
            </a:r>
            <a:endParaRPr lang="en-US" sz="2000" dirty="0"/>
          </a:p>
          <a:p>
            <a:pPr>
              <a:spcBef>
                <a:spcPts val="300"/>
              </a:spcBef>
            </a:pPr>
            <a:r>
              <a:rPr lang="ru-RU" sz="2000" dirty="0" smtClean="0"/>
              <a:t>Сетевая инфраструктура</a:t>
            </a:r>
            <a:r>
              <a:rPr lang="en-US" sz="2000" dirty="0" smtClean="0"/>
              <a:t> </a:t>
            </a:r>
            <a:endParaRPr lang="en-US" sz="2000" dirty="0"/>
          </a:p>
          <a:p>
            <a:pPr>
              <a:spcBef>
                <a:spcPts val="300"/>
              </a:spcBef>
            </a:pPr>
            <a:r>
              <a:rPr lang="ru-RU" sz="2000" dirty="0" smtClean="0"/>
              <a:t>Сервисы платформы</a:t>
            </a:r>
            <a:endParaRPr lang="en-US" sz="2000" dirty="0"/>
          </a:p>
          <a:p>
            <a:pPr>
              <a:spcBef>
                <a:spcPts val="300"/>
              </a:spcBef>
            </a:pPr>
            <a:endParaRPr lang="en-US" sz="2000" dirty="0"/>
          </a:p>
          <a:p>
            <a:r>
              <a:rPr lang="ru-RU" sz="4000" dirty="0" smtClean="0">
                <a:solidFill>
                  <a:schemeClr val="accent2">
                    <a:alpha val="99000"/>
                  </a:schemeClr>
                </a:solidFill>
                <a:latin typeface="Segoe UI Light" pitchFamily="34" charset="0"/>
              </a:rPr>
              <a:t>Ошибки в ПО</a:t>
            </a:r>
            <a:endParaRPr lang="en-US" sz="4000" dirty="0">
              <a:solidFill>
                <a:schemeClr val="accent2">
                  <a:alpha val="99000"/>
                </a:schemeClr>
              </a:solidFill>
              <a:latin typeface="Segoe UI Light" pitchFamily="34" charset="0"/>
            </a:endParaRPr>
          </a:p>
          <a:p>
            <a:pPr>
              <a:spcBef>
                <a:spcPts val="300"/>
              </a:spcBef>
            </a:pPr>
            <a:r>
              <a:rPr lang="en-US" sz="2000" dirty="0"/>
              <a:t>Upgrades</a:t>
            </a:r>
          </a:p>
        </p:txBody>
      </p:sp>
      <p:sp>
        <p:nvSpPr>
          <p:cNvPr id="4" name="Freeform 7"/>
          <p:cNvSpPr>
            <a:spLocks noEditPoints="1"/>
          </p:cNvSpPr>
          <p:nvPr/>
        </p:nvSpPr>
        <p:spPr bwMode="auto">
          <a:xfrm>
            <a:off x="7395524" y="1962150"/>
            <a:ext cx="3520126" cy="2876000"/>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333819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t>Возможности платформы</a:t>
            </a:r>
            <a:endParaRPr lang="en-US" dirty="0"/>
          </a:p>
        </p:txBody>
      </p:sp>
      <p:sp>
        <p:nvSpPr>
          <p:cNvPr id="5" name="Content Placeholder 4"/>
          <p:cNvSpPr>
            <a:spLocks noGrp="1"/>
          </p:cNvSpPr>
          <p:nvPr>
            <p:ph type="body" sz="quarter" idx="10"/>
          </p:nvPr>
        </p:nvSpPr>
        <p:spPr>
          <a:xfrm>
            <a:off x="516572" y="1420812"/>
            <a:ext cx="11155680" cy="4701287"/>
          </a:xfrm>
        </p:spPr>
        <p:txBody>
          <a:bodyPr/>
          <a:lstStyle/>
          <a:p>
            <a:r>
              <a:rPr lang="ru-RU" sz="4000" dirty="0" smtClean="0">
                <a:solidFill>
                  <a:schemeClr val="accent2">
                    <a:alpha val="99000"/>
                  </a:schemeClr>
                </a:solidFill>
                <a:latin typeface="Segoe UI Light" pitchFamily="34" charset="0"/>
              </a:rPr>
              <a:t>Гибкость</a:t>
            </a:r>
            <a:endParaRPr lang="en-US" sz="4000" dirty="0">
              <a:solidFill>
                <a:schemeClr val="accent2">
                  <a:alpha val="99000"/>
                </a:schemeClr>
              </a:solidFill>
              <a:latin typeface="Segoe UI Light" pitchFamily="34" charset="0"/>
            </a:endParaRPr>
          </a:p>
          <a:p>
            <a:pPr>
              <a:spcBef>
                <a:spcPts val="300"/>
              </a:spcBef>
            </a:pPr>
            <a:r>
              <a:rPr lang="ru-RU" sz="2000" dirty="0" smtClean="0"/>
              <a:t>Удобное управление вычислительными ресурсами и их масштабирование </a:t>
            </a:r>
          </a:p>
          <a:p>
            <a:pPr>
              <a:spcBef>
                <a:spcPts val="300"/>
              </a:spcBef>
            </a:pPr>
            <a:endParaRPr lang="en-US" sz="2000" dirty="0"/>
          </a:p>
          <a:p>
            <a:r>
              <a:rPr lang="ru-RU" sz="4000" dirty="0" smtClean="0">
                <a:solidFill>
                  <a:schemeClr val="accent2">
                    <a:alpha val="99000"/>
                  </a:schemeClr>
                </a:solidFill>
                <a:latin typeface="Segoe UI Light" pitchFamily="34" charset="0"/>
              </a:rPr>
              <a:t>Автоматическое управление</a:t>
            </a:r>
          </a:p>
          <a:p>
            <a:r>
              <a:rPr lang="en-US" sz="2000" dirty="0" smtClean="0"/>
              <a:t>Windows </a:t>
            </a:r>
            <a:r>
              <a:rPr lang="en-US" sz="2000" dirty="0"/>
              <a:t>Azure </a:t>
            </a:r>
            <a:r>
              <a:rPr lang="en-US" sz="2000" dirty="0" smtClean="0"/>
              <a:t> </a:t>
            </a:r>
            <a:r>
              <a:rPr lang="ru-RU" sz="2000" dirty="0" smtClean="0"/>
              <a:t>автоматически восставливает </a:t>
            </a:r>
            <a:r>
              <a:rPr lang="en-US" sz="2000" dirty="0" smtClean="0"/>
              <a:t>“</a:t>
            </a:r>
            <a:r>
              <a:rPr lang="ru-RU" sz="2000" dirty="0" smtClean="0"/>
              <a:t>упавшие</a:t>
            </a:r>
            <a:r>
              <a:rPr lang="en-US" sz="2000" dirty="0" smtClean="0"/>
              <a:t>”</a:t>
            </a:r>
            <a:r>
              <a:rPr lang="ru-RU" sz="2000" dirty="0" smtClean="0"/>
              <a:t> узлы</a:t>
            </a:r>
            <a:endParaRPr lang="en-US" sz="2000" dirty="0" smtClean="0"/>
          </a:p>
          <a:p>
            <a:pPr>
              <a:spcBef>
                <a:spcPts val="300"/>
              </a:spcBef>
            </a:pPr>
            <a:endParaRPr lang="en-US" sz="2000" dirty="0"/>
          </a:p>
          <a:p>
            <a:r>
              <a:rPr lang="en-US" sz="4000" dirty="0">
                <a:solidFill>
                  <a:schemeClr val="accent2">
                    <a:alpha val="99000"/>
                  </a:schemeClr>
                </a:solidFill>
                <a:latin typeface="Segoe UI Light" pitchFamily="34" charset="0"/>
              </a:rPr>
              <a:t>Fault Domains</a:t>
            </a:r>
          </a:p>
          <a:p>
            <a:pPr>
              <a:spcBef>
                <a:spcPts val="300"/>
              </a:spcBef>
            </a:pPr>
            <a:r>
              <a:rPr lang="en-US" sz="2000" dirty="0"/>
              <a:t>Windows Azure </a:t>
            </a:r>
            <a:r>
              <a:rPr lang="ru-RU" sz="2000" dirty="0" smtClean="0"/>
              <a:t>распределяет сервис на разные</a:t>
            </a:r>
          </a:p>
          <a:p>
            <a:pPr>
              <a:spcBef>
                <a:spcPts val="300"/>
              </a:spcBef>
            </a:pPr>
            <a:r>
              <a:rPr lang="ru-RU" sz="2000" dirty="0" smtClean="0"/>
              <a:t>физические устройства</a:t>
            </a:r>
          </a:p>
          <a:p>
            <a:pPr>
              <a:spcBef>
                <a:spcPts val="300"/>
              </a:spcBef>
            </a:pPr>
            <a:endParaRPr lang="en-US" sz="2000" dirty="0"/>
          </a:p>
          <a:p>
            <a:r>
              <a:rPr lang="ru-RU" sz="4000" dirty="0" smtClean="0">
                <a:solidFill>
                  <a:schemeClr val="accent2">
                    <a:alpha val="99000"/>
                  </a:schemeClr>
                </a:solidFill>
                <a:latin typeface="Segoe UI Light" pitchFamily="34" charset="0"/>
              </a:rPr>
              <a:t>Устойчивое хранилище</a:t>
            </a:r>
            <a:endParaRPr lang="en-US" sz="4000" dirty="0">
              <a:solidFill>
                <a:schemeClr val="accent2">
                  <a:alpha val="99000"/>
                </a:schemeClr>
              </a:solidFill>
              <a:latin typeface="Segoe UI Light" pitchFamily="34" charset="0"/>
            </a:endParaRPr>
          </a:p>
          <a:p>
            <a:pPr>
              <a:spcBef>
                <a:spcPts val="300"/>
              </a:spcBef>
            </a:pPr>
            <a:r>
              <a:rPr lang="ru-RU" sz="2000" dirty="0" smtClean="0"/>
              <a:t>Поддерживается </a:t>
            </a:r>
            <a:r>
              <a:rPr lang="en-US" sz="2000" dirty="0" smtClean="0"/>
              <a:t>3 </a:t>
            </a:r>
            <a:r>
              <a:rPr lang="ru-RU" sz="2000" dirty="0" smtClean="0"/>
              <a:t>копии данных</a:t>
            </a:r>
            <a:endParaRPr lang="en-US" sz="2000" dirty="0"/>
          </a:p>
        </p:txBody>
      </p:sp>
      <p:sp>
        <p:nvSpPr>
          <p:cNvPr id="6" name="Freeform 25"/>
          <p:cNvSpPr>
            <a:spLocks noEditPoints="1"/>
          </p:cNvSpPr>
          <p:nvPr/>
        </p:nvSpPr>
        <p:spPr bwMode="black">
          <a:xfrm>
            <a:off x="8162634" y="2242737"/>
            <a:ext cx="2853029" cy="242927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542063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9308517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42"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1495794"/>
          </a:xfrm>
        </p:spPr>
        <p:txBody>
          <a:bodyPr/>
          <a:lstStyle/>
          <a:p>
            <a:r>
              <a:rPr lang="ru-RU" dirty="0" smtClean="0"/>
              <a:t>Обновление сервиса в облаке</a:t>
            </a:r>
            <a:r>
              <a:rPr lang="en-US" dirty="0" smtClean="0"/>
              <a:t>: </a:t>
            </a:r>
            <a:r>
              <a:rPr lang="en-US" dirty="0"/>
              <a:t>VIP Swap</a:t>
            </a:r>
          </a:p>
        </p:txBody>
      </p:sp>
      <p:sp>
        <p:nvSpPr>
          <p:cNvPr id="4" name="Rectangle 3"/>
          <p:cNvSpPr/>
          <p:nvPr>
            <p:custDataLst>
              <p:tags r:id="rId4"/>
            </p:custDataLst>
          </p:nvPr>
        </p:nvSpPr>
        <p:spPr bwMode="auto">
          <a:xfrm>
            <a:off x="517525" y="1697677"/>
            <a:ext cx="1859280" cy="13379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dirty="0">
                <a:ln>
                  <a:solidFill>
                    <a:schemeClr val="bg1">
                      <a:alpha val="0"/>
                    </a:schemeClr>
                  </a:solidFill>
                </a:ln>
                <a:solidFill>
                  <a:schemeClr val="bg1">
                    <a:alpha val="99000"/>
                  </a:schemeClr>
                </a:solidFill>
              </a:rPr>
              <a:t>DNS</a:t>
            </a:r>
            <a:br>
              <a:rPr lang="en-US" dirty="0">
                <a:ln>
                  <a:solidFill>
                    <a:schemeClr val="bg1">
                      <a:alpha val="0"/>
                    </a:schemeClr>
                  </a:solidFill>
                </a:ln>
                <a:solidFill>
                  <a:schemeClr val="bg1">
                    <a:alpha val="99000"/>
                  </a:schemeClr>
                </a:solidFill>
              </a:rPr>
            </a:br>
            <a:r>
              <a:rPr lang="en-US" dirty="0">
                <a:ln>
                  <a:solidFill>
                    <a:schemeClr val="bg1">
                      <a:alpha val="0"/>
                    </a:schemeClr>
                  </a:solidFill>
                </a:ln>
                <a:solidFill>
                  <a:schemeClr val="bg1">
                    <a:alpha val="99000"/>
                  </a:schemeClr>
                </a:solidFill>
              </a:rPr>
              <a:t>foo.com</a:t>
            </a:r>
          </a:p>
        </p:txBody>
      </p:sp>
      <p:sp>
        <p:nvSpPr>
          <p:cNvPr id="6" name="Rectangle 5"/>
          <p:cNvSpPr/>
          <p:nvPr>
            <p:custDataLst>
              <p:tags r:id="rId5"/>
            </p:custDataLst>
          </p:nvPr>
        </p:nvSpPr>
        <p:spPr bwMode="auto">
          <a:xfrm>
            <a:off x="8686164" y="1697677"/>
            <a:ext cx="2621915" cy="13379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200" rIns="91436" bIns="45718" numCol="1" rtlCol="0" anchor="t"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alpha val="99000"/>
                  </a:schemeClr>
                </a:solidFill>
              </a:rPr>
              <a:t>Foo1.cloudapp.net</a:t>
            </a:r>
          </a:p>
        </p:txBody>
      </p:sp>
      <p:sp>
        <p:nvSpPr>
          <p:cNvPr id="7" name="Rectangle 6"/>
          <p:cNvSpPr/>
          <p:nvPr>
            <p:custDataLst>
              <p:tags r:id="rId6"/>
            </p:custDataLst>
          </p:nvPr>
        </p:nvSpPr>
        <p:spPr bwMode="auto">
          <a:xfrm>
            <a:off x="8686162" y="3653471"/>
            <a:ext cx="2621915" cy="13805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200" rIns="91436" bIns="45718" numCol="1" rtlCol="0" anchor="t" anchorCtr="0" compatLnSpc="1">
            <a:prstTxWarp prst="textNoShape">
              <a:avLst/>
            </a:prstTxWarp>
            <a:noAutofit/>
          </a:bodyPr>
          <a:lstStyle/>
          <a:p>
            <a:pPr algn="ctr" defTabSz="913788" fontAlgn="base">
              <a:spcBef>
                <a:spcPct val="0"/>
              </a:spcBef>
              <a:spcAft>
                <a:spcPct val="0"/>
              </a:spcAft>
            </a:pPr>
            <a:r>
              <a:rPr lang="en-US" sz="2000" i="1" dirty="0" smtClean="0">
                <a:ln>
                  <a:solidFill>
                    <a:schemeClr val="bg1">
                      <a:alpha val="0"/>
                    </a:schemeClr>
                  </a:solidFill>
                </a:ln>
                <a:solidFill>
                  <a:schemeClr val="bg1">
                    <a:alpha val="99000"/>
                  </a:schemeClr>
                </a:solidFill>
              </a:rPr>
              <a:t>GUID</a:t>
            </a:r>
            <a:r>
              <a:rPr lang="en-US" sz="2000" dirty="0" smtClean="0">
                <a:ln>
                  <a:solidFill>
                    <a:schemeClr val="bg1">
                      <a:alpha val="0"/>
                    </a:schemeClr>
                  </a:solidFill>
                </a:ln>
                <a:solidFill>
                  <a:schemeClr val="bg1">
                    <a:alpha val="99000"/>
                  </a:schemeClr>
                </a:solidFill>
              </a:rPr>
              <a:t>.cloudapp.net</a:t>
            </a:r>
          </a:p>
        </p:txBody>
      </p:sp>
      <p:sp>
        <p:nvSpPr>
          <p:cNvPr id="8" name="Right Arrow 7"/>
          <p:cNvSpPr/>
          <p:nvPr>
            <p:custDataLst>
              <p:tags r:id="rId7"/>
            </p:custDataLst>
          </p:nvPr>
        </p:nvSpPr>
        <p:spPr bwMode="auto">
          <a:xfrm>
            <a:off x="2414904" y="2183770"/>
            <a:ext cx="1463040" cy="365761"/>
          </a:xfrm>
          <a:prstGeom prst="righ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9" name="Right Arrow 8"/>
          <p:cNvSpPr/>
          <p:nvPr>
            <p:custDataLst>
              <p:tags r:id="rId8"/>
            </p:custDataLst>
          </p:nvPr>
        </p:nvSpPr>
        <p:spPr bwMode="auto">
          <a:xfrm>
            <a:off x="6643687" y="2170054"/>
            <a:ext cx="1886245" cy="393192"/>
          </a:xfrm>
          <a:prstGeom prst="righ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10" name="Rectangle 9"/>
          <p:cNvSpPr/>
          <p:nvPr>
            <p:custDataLst>
              <p:tags r:id="rId9"/>
            </p:custDataLst>
          </p:nvPr>
        </p:nvSpPr>
        <p:spPr>
          <a:xfrm>
            <a:off x="9206777" y="2494871"/>
            <a:ext cx="1580689" cy="400110"/>
          </a:xfrm>
          <a:prstGeom prst="rect">
            <a:avLst/>
          </a:prstGeom>
        </p:spPr>
        <p:txBody>
          <a:bodyPr wrap="none">
            <a:sp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(Production)</a:t>
            </a:r>
          </a:p>
        </p:txBody>
      </p:sp>
      <p:sp>
        <p:nvSpPr>
          <p:cNvPr id="11" name="Rectangle 10"/>
          <p:cNvSpPr/>
          <p:nvPr>
            <p:custDataLst>
              <p:tags r:id="rId10"/>
            </p:custDataLst>
          </p:nvPr>
        </p:nvSpPr>
        <p:spPr>
          <a:xfrm>
            <a:off x="9400770" y="4449166"/>
            <a:ext cx="1192699" cy="400110"/>
          </a:xfrm>
          <a:prstGeom prst="rect">
            <a:avLst/>
          </a:prstGeom>
        </p:spPr>
        <p:txBody>
          <a:bodyPr wrap="none">
            <a:spAutoFit/>
          </a:bodyPr>
          <a:lstStyle/>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(Staging)</a:t>
            </a:r>
          </a:p>
        </p:txBody>
      </p:sp>
      <p:sp>
        <p:nvSpPr>
          <p:cNvPr id="12" name="Oval 11"/>
          <p:cNvSpPr/>
          <p:nvPr>
            <p:custDataLst>
              <p:tags r:id="rId11"/>
            </p:custDataLst>
          </p:nvPr>
        </p:nvSpPr>
        <p:spPr bwMode="auto">
          <a:xfrm>
            <a:off x="9677081" y="1439272"/>
            <a:ext cx="640080" cy="640080"/>
          </a:xfrm>
          <a:prstGeom prst="ellipse">
            <a:avLst/>
          </a:prstGeom>
          <a:solidFill>
            <a:schemeClr val="accent1"/>
          </a:solidFill>
          <a:ln w="25400">
            <a:solidFill>
              <a:schemeClr val="bg1">
                <a:alpha val="9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000" b="1" dirty="0" smtClean="0">
                <a:ln>
                  <a:solidFill>
                    <a:schemeClr val="bg1">
                      <a:alpha val="0"/>
                    </a:schemeClr>
                  </a:solidFill>
                </a:ln>
                <a:gradFill>
                  <a:gsLst>
                    <a:gs pos="0">
                      <a:srgbClr val="FFFFFF"/>
                    </a:gs>
                    <a:gs pos="100000">
                      <a:srgbClr val="FFFFFF"/>
                    </a:gs>
                  </a:gsLst>
                  <a:lin ang="5400000" scaled="0"/>
                </a:gradFill>
              </a:rPr>
              <a:t>V1</a:t>
            </a:r>
          </a:p>
        </p:txBody>
      </p:sp>
      <p:sp>
        <p:nvSpPr>
          <p:cNvPr id="13" name="Oval 12"/>
          <p:cNvSpPr/>
          <p:nvPr>
            <p:custDataLst>
              <p:tags r:id="rId12"/>
            </p:custDataLst>
          </p:nvPr>
        </p:nvSpPr>
        <p:spPr bwMode="auto">
          <a:xfrm>
            <a:off x="9677079" y="3234410"/>
            <a:ext cx="640080" cy="640080"/>
          </a:xfrm>
          <a:prstGeom prst="ellipse">
            <a:avLst/>
          </a:prstGeom>
          <a:solidFill>
            <a:schemeClr val="accent1"/>
          </a:solidFill>
          <a:ln w="25400">
            <a:solidFill>
              <a:schemeClr val="bg1">
                <a:alpha val="9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000" b="1" dirty="0" smtClean="0">
                <a:ln>
                  <a:solidFill>
                    <a:schemeClr val="bg1">
                      <a:alpha val="0"/>
                    </a:schemeClr>
                  </a:solidFill>
                </a:ln>
                <a:gradFill>
                  <a:gsLst>
                    <a:gs pos="0">
                      <a:srgbClr val="FFFFFF"/>
                    </a:gs>
                    <a:gs pos="100000">
                      <a:srgbClr val="FFFFFF"/>
                    </a:gs>
                  </a:gsLst>
                  <a:lin ang="5400000" scaled="0"/>
                </a:gradFill>
              </a:rPr>
              <a:t>V2</a:t>
            </a:r>
          </a:p>
        </p:txBody>
      </p:sp>
      <p:sp>
        <p:nvSpPr>
          <p:cNvPr id="14" name="Right Arrow 13"/>
          <p:cNvSpPr/>
          <p:nvPr>
            <p:custDataLst>
              <p:tags r:id="rId13"/>
            </p:custDataLst>
          </p:nvPr>
        </p:nvSpPr>
        <p:spPr bwMode="auto">
          <a:xfrm>
            <a:off x="7081180" y="4211040"/>
            <a:ext cx="1463040" cy="822960"/>
          </a:xfrm>
          <a:prstGeom prst="rightArrow">
            <a:avLst>
              <a:gd name="adj1" fmla="val 55402"/>
              <a:gd name="adj2"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3788" fontAlgn="base">
              <a:spcBef>
                <a:spcPct val="0"/>
              </a:spcBef>
              <a:spcAft>
                <a:spcPct val="0"/>
              </a:spcAft>
            </a:pPr>
            <a:r>
              <a:rPr lang="en-US" dirty="0">
                <a:ln>
                  <a:solidFill>
                    <a:schemeClr val="bg1">
                      <a:alpha val="0"/>
                    </a:schemeClr>
                  </a:solidFill>
                </a:ln>
                <a:solidFill>
                  <a:schemeClr val="bg1">
                    <a:alpha val="99000"/>
                  </a:schemeClr>
                </a:solidFill>
              </a:rPr>
              <a:t>Test</a:t>
            </a:r>
          </a:p>
        </p:txBody>
      </p:sp>
      <p:sp>
        <p:nvSpPr>
          <p:cNvPr id="18" name="Bent-Up Arrow 17"/>
          <p:cNvSpPr/>
          <p:nvPr>
            <p:custDataLst>
              <p:tags r:id="rId14"/>
            </p:custDataLst>
          </p:nvPr>
        </p:nvSpPr>
        <p:spPr bwMode="auto">
          <a:xfrm rot="5400000">
            <a:off x="6819104" y="2391272"/>
            <a:ext cx="1050570" cy="2399662"/>
          </a:xfrm>
          <a:prstGeom prst="bentUpArrow">
            <a:avLst>
              <a:gd name="adj1" fmla="val 16457"/>
              <a:gd name="adj2" fmla="val 18429"/>
              <a:gd name="adj3" fmla="val 1808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5" name="Rectangle 4"/>
          <p:cNvSpPr/>
          <p:nvPr>
            <p:custDataLst>
              <p:tags r:id="rId15"/>
            </p:custDataLst>
          </p:nvPr>
        </p:nvSpPr>
        <p:spPr bwMode="auto">
          <a:xfrm>
            <a:off x="3916044" y="1697677"/>
            <a:ext cx="2621915" cy="13379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dirty="0">
                <a:ln>
                  <a:solidFill>
                    <a:schemeClr val="bg1">
                      <a:alpha val="0"/>
                    </a:schemeClr>
                  </a:solidFill>
                </a:ln>
                <a:solidFill>
                  <a:schemeClr val="bg1">
                    <a:alpha val="99000"/>
                  </a:schemeClr>
                </a:solidFill>
              </a:rPr>
              <a:t>Load Balancer</a:t>
            </a:r>
          </a:p>
        </p:txBody>
      </p:sp>
    </p:spTree>
    <p:extLst>
      <p:ext uri="{BB962C8B-B14F-4D97-AF65-F5344CB8AC3E}">
        <p14:creationId xmlns:p14="http://schemas.microsoft.com/office/powerpoint/2010/main" val="2712421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37" presetClass="path" presetSubtype="0" accel="50000" decel="50000" fill="hold" grpId="0" nodeType="withEffect">
                                  <p:stCondLst>
                                    <p:cond delay="0"/>
                                  </p:stCondLst>
                                  <p:childTnLst>
                                    <p:animMotion origin="layout" path="M -3.95833E-6 -4.07407E-6 L 0.12448 -0.07708 C 0.15196 -0.09351 0.16589 -0.11782 0.16589 -0.14328 C 0.16589 -0.17199 0.15196 -0.19513 0.12448 -0.2118 L -3.95833E-6 -0.28981 " pathEditMode="relative" rAng="16200000" ptsTypes="FffFF">
                                      <p:cBhvr>
                                        <p:cTn id="19" dur="2000" fill="hold"/>
                                        <p:tgtEl>
                                          <p:spTgt spid="11"/>
                                        </p:tgtEl>
                                        <p:attrNameLst>
                                          <p:attrName>ppt_x</p:attrName>
                                          <p:attrName>ppt_y</p:attrName>
                                        </p:attrNameLst>
                                      </p:cBhvr>
                                      <p:rCtr x="8294" y="-14491"/>
                                    </p:animMotion>
                                  </p:childTnLst>
                                </p:cTn>
                              </p:par>
                              <p:par>
                                <p:cTn id="20" presetID="37" presetClass="path" presetSubtype="0" accel="50000" decel="50000" fill="hold" grpId="0" nodeType="withEffect">
                                  <p:stCondLst>
                                    <p:cond delay="0"/>
                                  </p:stCondLst>
                                  <p:childTnLst>
                                    <p:animMotion origin="layout" path="M -3.33333E-6 -0.00486 L -0.12018 0.07199 C -0.14661 0.08866 -0.16119 0.11204 -0.16119 0.13704 C -0.16119 0.1669 -0.14674 0.19005 -0.12018 0.20625 L -0.00013 0.28542 " pathEditMode="relative" rAng="5400000" ptsTypes="FffFF">
                                      <p:cBhvr>
                                        <p:cTn id="21" dur="2000" fill="hold"/>
                                        <p:tgtEl>
                                          <p:spTgt spid="10"/>
                                        </p:tgtEl>
                                        <p:attrNameLst>
                                          <p:attrName>ppt_x</p:attrName>
                                          <p:attrName>ppt_y</p:attrName>
                                        </p:attrNameLst>
                                      </p:cBhvr>
                                      <p:rCtr x="-8060" y="14514"/>
                                    </p:animMotion>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xit" presetSubtype="0" fill="hold" grpId="0"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3" grpId="0" animBg="1"/>
      <p:bldP spid="14" grpId="0" animBg="1"/>
      <p:bldP spid="14" grpId="1"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ru-RU" dirty="0" smtClean="0"/>
              <a:t>Подключение нового сервиса</a:t>
            </a:r>
            <a:endParaRPr lang="en-US" dirty="0">
              <a:solidFill>
                <a:schemeClr val="accent4">
                  <a:alpha val="99000"/>
                </a:schemeClr>
              </a:solidFill>
            </a:endParaRPr>
          </a:p>
        </p:txBody>
      </p:sp>
      <p:sp>
        <p:nvSpPr>
          <p:cNvPr id="4" name="Rectangle 3"/>
          <p:cNvSpPr/>
          <p:nvPr>
            <p:custDataLst>
              <p:tags r:id="rId1"/>
            </p:custDataLst>
          </p:nvPr>
        </p:nvSpPr>
        <p:spPr bwMode="auto">
          <a:xfrm>
            <a:off x="1240472" y="1695449"/>
            <a:ext cx="2998068" cy="29992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3200" dirty="0">
                <a:ln>
                  <a:solidFill>
                    <a:schemeClr val="bg1">
                      <a:alpha val="0"/>
                    </a:schemeClr>
                  </a:solidFill>
                </a:ln>
                <a:solidFill>
                  <a:schemeClr val="bg1">
                    <a:alpha val="99000"/>
                  </a:schemeClr>
                </a:solidFill>
              </a:rPr>
              <a:t>DNS</a:t>
            </a:r>
            <a:br>
              <a:rPr lang="en-US" sz="3200" dirty="0">
                <a:ln>
                  <a:solidFill>
                    <a:schemeClr val="bg1">
                      <a:alpha val="0"/>
                    </a:schemeClr>
                  </a:solidFill>
                </a:ln>
                <a:solidFill>
                  <a:schemeClr val="bg1">
                    <a:alpha val="99000"/>
                  </a:schemeClr>
                </a:solidFill>
              </a:rPr>
            </a:br>
            <a:r>
              <a:rPr lang="en-US" sz="3200" dirty="0">
                <a:ln>
                  <a:solidFill>
                    <a:schemeClr val="bg1">
                      <a:alpha val="0"/>
                    </a:schemeClr>
                  </a:solidFill>
                </a:ln>
                <a:solidFill>
                  <a:schemeClr val="bg1">
                    <a:alpha val="99000"/>
                  </a:schemeClr>
                </a:solidFill>
              </a:rPr>
              <a:t>foo.com</a:t>
            </a:r>
          </a:p>
        </p:txBody>
      </p:sp>
      <p:sp>
        <p:nvSpPr>
          <p:cNvPr id="5" name="Right Arrow 4"/>
          <p:cNvSpPr/>
          <p:nvPr>
            <p:custDataLst>
              <p:tags r:id="rId2"/>
            </p:custDataLst>
          </p:nvPr>
        </p:nvSpPr>
        <p:spPr bwMode="auto">
          <a:xfrm>
            <a:off x="4389119" y="2266585"/>
            <a:ext cx="1271452" cy="503648"/>
          </a:xfrm>
          <a:prstGeom prst="righ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6" name="Rectangle 5"/>
          <p:cNvSpPr/>
          <p:nvPr>
            <p:custDataLst>
              <p:tags r:id="rId3"/>
            </p:custDataLst>
          </p:nvPr>
        </p:nvSpPr>
        <p:spPr bwMode="auto">
          <a:xfrm>
            <a:off x="5822017" y="1695449"/>
            <a:ext cx="4114800" cy="13670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800" dirty="0">
                <a:ln>
                  <a:solidFill>
                    <a:schemeClr val="bg1">
                      <a:alpha val="0"/>
                    </a:schemeClr>
                  </a:solidFill>
                </a:ln>
                <a:solidFill>
                  <a:schemeClr val="bg1">
                    <a:alpha val="99000"/>
                  </a:schemeClr>
                </a:solidFill>
              </a:rPr>
              <a:t>Foo1.cloudapp.net</a:t>
            </a:r>
          </a:p>
          <a:p>
            <a:pPr algn="ctr" defTabSz="913788" fontAlgn="base">
              <a:spcBef>
                <a:spcPct val="0"/>
              </a:spcBef>
              <a:spcAft>
                <a:spcPct val="0"/>
              </a:spcAft>
            </a:pPr>
            <a:r>
              <a:rPr lang="en-US" sz="2800" dirty="0">
                <a:ln>
                  <a:solidFill>
                    <a:schemeClr val="bg1">
                      <a:alpha val="0"/>
                    </a:schemeClr>
                  </a:solidFill>
                </a:ln>
                <a:solidFill>
                  <a:schemeClr val="bg1">
                    <a:alpha val="99000"/>
                  </a:schemeClr>
                </a:solidFill>
              </a:rPr>
              <a:t>(Production)</a:t>
            </a:r>
          </a:p>
        </p:txBody>
      </p:sp>
      <p:sp>
        <p:nvSpPr>
          <p:cNvPr id="7" name="Rectangle 6"/>
          <p:cNvSpPr/>
          <p:nvPr>
            <p:custDataLst>
              <p:tags r:id="rId4"/>
            </p:custDataLst>
          </p:nvPr>
        </p:nvSpPr>
        <p:spPr bwMode="auto">
          <a:xfrm>
            <a:off x="5822017" y="3323081"/>
            <a:ext cx="4114800" cy="1371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800" dirty="0">
                <a:ln>
                  <a:solidFill>
                    <a:schemeClr val="bg1">
                      <a:alpha val="0"/>
                    </a:schemeClr>
                  </a:solidFill>
                </a:ln>
                <a:solidFill>
                  <a:schemeClr val="bg1">
                    <a:alpha val="99000"/>
                  </a:schemeClr>
                </a:solidFill>
              </a:rPr>
              <a:t>Foo2.cloudapp.net</a:t>
            </a:r>
          </a:p>
          <a:p>
            <a:pPr algn="ctr" defTabSz="913788" fontAlgn="base">
              <a:spcBef>
                <a:spcPct val="0"/>
              </a:spcBef>
              <a:spcAft>
                <a:spcPct val="0"/>
              </a:spcAft>
            </a:pPr>
            <a:r>
              <a:rPr lang="en-US" sz="2800" dirty="0">
                <a:ln>
                  <a:solidFill>
                    <a:schemeClr val="bg1">
                      <a:alpha val="0"/>
                    </a:schemeClr>
                  </a:solidFill>
                </a:ln>
                <a:solidFill>
                  <a:schemeClr val="bg1">
                    <a:alpha val="99000"/>
                  </a:schemeClr>
                </a:solidFill>
              </a:rPr>
              <a:t>(Production)</a:t>
            </a:r>
          </a:p>
        </p:txBody>
      </p:sp>
      <p:sp>
        <p:nvSpPr>
          <p:cNvPr id="8" name="Right Arrow 7"/>
          <p:cNvSpPr/>
          <p:nvPr>
            <p:custDataLst>
              <p:tags r:id="rId5"/>
            </p:custDataLst>
          </p:nvPr>
        </p:nvSpPr>
        <p:spPr bwMode="auto">
          <a:xfrm>
            <a:off x="4389120" y="3752006"/>
            <a:ext cx="1271451" cy="503648"/>
          </a:xfrm>
          <a:prstGeom prst="righ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Tree>
    <p:extLst>
      <p:ext uri="{BB962C8B-B14F-4D97-AF65-F5344CB8AC3E}">
        <p14:creationId xmlns:p14="http://schemas.microsoft.com/office/powerpoint/2010/main" val="2621937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ru-RU" dirty="0" smtClean="0"/>
              <a:t>Масштабируемость</a:t>
            </a:r>
            <a:endParaRPr lang="en-US" dirty="0"/>
          </a:p>
        </p:txBody>
      </p:sp>
    </p:spTree>
    <p:extLst>
      <p:ext uri="{BB962C8B-B14F-4D97-AF65-F5344CB8AC3E}">
        <p14:creationId xmlns:p14="http://schemas.microsoft.com/office/powerpoint/2010/main" val="7027282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9328317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508"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0" y="0"/>
                        <a:ext cx="158750" cy="158750"/>
                      </a:xfrm>
                      <a:prstGeom prst="rect">
                        <a:avLst/>
                      </a:prstGeom>
                    </p:spPr>
                  </p:pic>
                </p:oleObj>
              </mc:Fallback>
            </mc:AlternateContent>
          </a:graphicData>
        </a:graphic>
      </p:graphicFrame>
      <p:sp>
        <p:nvSpPr>
          <p:cNvPr id="26" name="Rectangle 25"/>
          <p:cNvSpPr/>
          <p:nvPr>
            <p:custDataLst>
              <p:tags r:id="rId3"/>
            </p:custDataLst>
          </p:nvPr>
        </p:nvSpPr>
        <p:spPr bwMode="auto">
          <a:xfrm>
            <a:off x="517525" y="1149341"/>
            <a:ext cx="11158537" cy="48139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b" anchorCtr="0" compatLnSpc="1">
            <a:prstTxWarp prst="textNoShape">
              <a:avLst/>
            </a:prstTxWarp>
          </a:bodyPr>
          <a:lstStyle/>
          <a:p>
            <a:pPr lvl="0" algn="ctr" defTabSz="913788" fontAlgn="base">
              <a:spcBef>
                <a:spcPct val="0"/>
              </a:spcBef>
              <a:spcAft>
                <a:spcPct val="0"/>
              </a:spcAft>
            </a:pPr>
            <a:endParaRPr lang="en-US" dirty="0">
              <a:ln>
                <a:solidFill>
                  <a:srgbClr val="FFFFFF">
                    <a:alpha val="0"/>
                  </a:srgbClr>
                </a:solidFill>
              </a:ln>
              <a:solidFill>
                <a:srgbClr val="595959">
                  <a:alpha val="99000"/>
                </a:srgbClr>
              </a:solidFill>
            </a:endParaRPr>
          </a:p>
        </p:txBody>
      </p:sp>
      <p:sp>
        <p:nvSpPr>
          <p:cNvPr id="3" name="Title 2"/>
          <p:cNvSpPr>
            <a:spLocks noGrp="1"/>
          </p:cNvSpPr>
          <p:nvPr>
            <p:ph type="title"/>
            <p:custDataLst>
              <p:tags r:id="rId4"/>
            </p:custDataLst>
          </p:nvPr>
        </p:nvSpPr>
        <p:spPr/>
        <p:txBody>
          <a:bodyPr/>
          <a:lstStyle/>
          <a:p>
            <a:r>
              <a:rPr lang="ru-RU" dirty="0" smtClean="0"/>
              <a:t>Что тут не так</a:t>
            </a:r>
            <a:r>
              <a:rPr lang="en-US" dirty="0" smtClean="0"/>
              <a:t>?</a:t>
            </a:r>
            <a:endParaRPr lang="en-US" dirty="0"/>
          </a:p>
        </p:txBody>
      </p:sp>
      <p:sp>
        <p:nvSpPr>
          <p:cNvPr id="16" name="Left-Right Arrow 15"/>
          <p:cNvSpPr/>
          <p:nvPr>
            <p:custDataLst>
              <p:tags r:id="rId5"/>
            </p:custDataLst>
          </p:nvPr>
        </p:nvSpPr>
        <p:spPr bwMode="auto">
          <a:xfrm flipH="1">
            <a:off x="4880880" y="2599448"/>
            <a:ext cx="1767841" cy="548640"/>
          </a:xfrm>
          <a:prstGeom prst="leftRightArrow">
            <a:avLst>
              <a:gd name="adj1" fmla="val 50000"/>
              <a:gd name="adj2" fmla="val 5277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0" name="Rectangle 19"/>
          <p:cNvSpPr/>
          <p:nvPr>
            <p:custDataLst>
              <p:tags r:id="rId6"/>
            </p:custDataLst>
          </p:nvPr>
        </p:nvSpPr>
        <p:spPr>
          <a:xfrm>
            <a:off x="9173663" y="2884773"/>
            <a:ext cx="2357134" cy="707886"/>
          </a:xfrm>
          <a:prstGeom prst="rect">
            <a:avLst/>
          </a:prstGeom>
        </p:spPr>
        <p:txBody>
          <a:bodyPr wrap="square">
            <a:spAutoFit/>
          </a:bodyPr>
          <a:lstStyle/>
          <a:p>
            <a:pPr algn="ctr" defTabSz="914099" fontAlgn="base">
              <a:spcBef>
                <a:spcPct val="0"/>
              </a:spcBef>
              <a:spcAft>
                <a:spcPct val="0"/>
              </a:spcAft>
            </a:pPr>
            <a:r>
              <a:rPr lang="ru-RU" sz="2000" dirty="0" smtClean="0">
                <a:ln>
                  <a:solidFill>
                    <a:schemeClr val="bg1">
                      <a:alpha val="0"/>
                    </a:schemeClr>
                  </a:solidFill>
                </a:ln>
                <a:solidFill>
                  <a:schemeClr val="tx2">
                    <a:alpha val="99000"/>
                  </a:schemeClr>
                </a:solidFill>
                <a:latin typeface="Segoe UI" pitchFamily="34" charset="0"/>
                <a:ea typeface="Segoe UI" pitchFamily="34" charset="0"/>
                <a:cs typeface="Segoe UI" pitchFamily="34" charset="0"/>
              </a:rPr>
              <a:t>Требуется</a:t>
            </a:r>
            <a:r>
              <a:rPr lang="en-US" sz="2000" dirty="0" smtClean="0">
                <a:ln>
                  <a:solidFill>
                    <a:schemeClr val="bg1">
                      <a:alpha val="0"/>
                    </a:schemeClr>
                  </a:solidFill>
                </a:ln>
                <a:solidFill>
                  <a:schemeClr val="tx2">
                    <a:alpha val="99000"/>
                  </a:schemeClr>
                </a:solidFill>
                <a:latin typeface="Segoe UI" pitchFamily="34" charset="0"/>
                <a:ea typeface="Segoe UI" pitchFamily="34" charset="0"/>
                <a:cs typeface="Segoe UI" pitchFamily="34" charset="0"/>
              </a:rPr>
              <a:t> </a:t>
            </a:r>
            <a:br>
              <a:rPr lang="en-US" sz="2000" dirty="0" smtClean="0">
                <a:ln>
                  <a:solidFill>
                    <a:schemeClr val="bg1">
                      <a:alpha val="0"/>
                    </a:schemeClr>
                  </a:solidFill>
                </a:ln>
                <a:solidFill>
                  <a:schemeClr val="tx2">
                    <a:alpha val="99000"/>
                  </a:schemeClr>
                </a:solidFill>
                <a:latin typeface="Segoe UI" pitchFamily="34" charset="0"/>
                <a:ea typeface="Segoe UI" pitchFamily="34" charset="0"/>
                <a:cs typeface="Segoe UI" pitchFamily="34" charset="0"/>
              </a:rPr>
            </a:br>
            <a:r>
              <a:rPr lang="ru-RU" sz="2000" dirty="0" smtClean="0">
                <a:ln>
                  <a:solidFill>
                    <a:schemeClr val="bg1">
                      <a:alpha val="0"/>
                    </a:schemeClr>
                  </a:solidFill>
                </a:ln>
                <a:solidFill>
                  <a:schemeClr val="tx2">
                    <a:alpha val="99000"/>
                  </a:schemeClr>
                </a:solidFill>
                <a:latin typeface="Segoe UI" pitchFamily="34" charset="0"/>
                <a:ea typeface="Segoe UI" pitchFamily="34" charset="0"/>
                <a:cs typeface="Segoe UI" pitchFamily="34" charset="0"/>
              </a:rPr>
              <a:t>масштабирование</a:t>
            </a:r>
            <a:endParaRPr lang="en-US" sz="2000" b="1" cap="all" dirty="0">
              <a:ln>
                <a:solidFill>
                  <a:schemeClr val="bg1">
                    <a:alpha val="0"/>
                  </a:schemeClr>
                </a:solidFill>
              </a:ln>
              <a:solidFill>
                <a:schemeClr val="tx2">
                  <a:alpha val="99000"/>
                </a:schemeClr>
              </a:solidFill>
              <a:latin typeface="Segoe UI" pitchFamily="34" charset="0"/>
              <a:ea typeface="Segoe UI" pitchFamily="34" charset="0"/>
              <a:cs typeface="Segoe UI" pitchFamily="34" charset="0"/>
            </a:endParaRPr>
          </a:p>
        </p:txBody>
      </p:sp>
      <p:grpSp>
        <p:nvGrpSpPr>
          <p:cNvPr id="10" name="Group 9"/>
          <p:cNvGrpSpPr/>
          <p:nvPr>
            <p:custDataLst>
              <p:tags r:id="rId7"/>
            </p:custDataLst>
          </p:nvPr>
        </p:nvGrpSpPr>
        <p:grpSpPr>
          <a:xfrm>
            <a:off x="2072555" y="2160545"/>
            <a:ext cx="2629846" cy="1363980"/>
            <a:chOff x="2001115" y="2160545"/>
            <a:chExt cx="2629846" cy="1363980"/>
          </a:xfrm>
        </p:grpSpPr>
        <p:sp>
          <p:nvSpPr>
            <p:cNvPr id="36" name="Rectangle 35"/>
            <p:cNvSpPr/>
            <p:nvPr>
              <p:custDataLst>
                <p:tags r:id="rId14"/>
              </p:custDataLst>
            </p:nvPr>
          </p:nvSpPr>
          <p:spPr bwMode="auto">
            <a:xfrm>
              <a:off x="2425644" y="248312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37" name="Rectangle 36"/>
            <p:cNvSpPr/>
            <p:nvPr>
              <p:custDataLst>
                <p:tags r:id="rId15"/>
              </p:custDataLst>
            </p:nvPr>
          </p:nvSpPr>
          <p:spPr bwMode="auto">
            <a:xfrm>
              <a:off x="2213379" y="232183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38" name="Rectangle 37"/>
            <p:cNvSpPr/>
            <p:nvPr>
              <p:custDataLst>
                <p:tags r:id="rId16"/>
              </p:custDataLst>
            </p:nvPr>
          </p:nvSpPr>
          <p:spPr bwMode="auto">
            <a:xfrm>
              <a:off x="2001115" y="216054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Web Role</a:t>
              </a:r>
            </a:p>
          </p:txBody>
        </p:sp>
      </p:grpSp>
      <p:grpSp>
        <p:nvGrpSpPr>
          <p:cNvPr id="2" name="Group 1"/>
          <p:cNvGrpSpPr/>
          <p:nvPr/>
        </p:nvGrpSpPr>
        <p:grpSpPr>
          <a:xfrm>
            <a:off x="3059818" y="3518074"/>
            <a:ext cx="457200" cy="1465406"/>
            <a:chOff x="2988378" y="3518074"/>
            <a:chExt cx="457200" cy="1465406"/>
          </a:xfrm>
        </p:grpSpPr>
        <p:sp>
          <p:nvSpPr>
            <p:cNvPr id="18" name="Oval 17"/>
            <p:cNvSpPr/>
            <p:nvPr>
              <p:custDataLst>
                <p:tags r:id="rId12"/>
              </p:custDataLst>
            </p:nvPr>
          </p:nvSpPr>
          <p:spPr bwMode="auto">
            <a:xfrm>
              <a:off x="2988378" y="4526280"/>
              <a:ext cx="457200" cy="4572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smtClean="0">
                  <a:ln>
                    <a:solidFill>
                      <a:schemeClr val="bg1">
                        <a:alpha val="0"/>
                      </a:schemeClr>
                    </a:solidFill>
                  </a:ln>
                  <a:solidFill>
                    <a:schemeClr val="bg1">
                      <a:alpha val="99000"/>
                    </a:schemeClr>
                  </a:solidFill>
                  <a:latin typeface="Segoe UI Light" pitchFamily="34" charset="0"/>
                </a:rPr>
                <a:t>n</a:t>
              </a:r>
            </a:p>
          </p:txBody>
        </p:sp>
        <p:cxnSp>
          <p:nvCxnSpPr>
            <p:cNvPr id="6" name="Straight Arrow Connector 5"/>
            <p:cNvCxnSpPr/>
            <p:nvPr>
              <p:custDataLst>
                <p:tags r:id="rId13"/>
              </p:custDataLst>
            </p:nvPr>
          </p:nvCxnSpPr>
          <p:spPr>
            <a:xfrm>
              <a:off x="3216978" y="3518074"/>
              <a:ext cx="0" cy="1008206"/>
            </a:xfrm>
            <a:prstGeom prst="straightConnector1">
              <a:avLst/>
            </a:prstGeom>
            <a:ln w="25400">
              <a:solidFill>
                <a:schemeClr val="bg2">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7808695" y="3508099"/>
            <a:ext cx="457200" cy="1465406"/>
            <a:chOff x="7547443" y="3508099"/>
            <a:chExt cx="457200" cy="1465406"/>
          </a:xfrm>
        </p:grpSpPr>
        <p:sp>
          <p:nvSpPr>
            <p:cNvPr id="19" name="Oval 18"/>
            <p:cNvSpPr/>
            <p:nvPr>
              <p:custDataLst>
                <p:tags r:id="rId10"/>
              </p:custDataLst>
            </p:nvPr>
          </p:nvSpPr>
          <p:spPr bwMode="auto">
            <a:xfrm>
              <a:off x="7547443" y="4516305"/>
              <a:ext cx="457200" cy="4572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smtClean="0">
                  <a:ln>
                    <a:solidFill>
                      <a:schemeClr val="bg1">
                        <a:alpha val="0"/>
                      </a:schemeClr>
                    </a:solidFill>
                  </a:ln>
                  <a:solidFill>
                    <a:schemeClr val="bg1">
                      <a:alpha val="98000"/>
                    </a:schemeClr>
                  </a:solidFill>
                  <a:latin typeface="Segoe UI Light" pitchFamily="34" charset="0"/>
                </a:rPr>
                <a:t>1</a:t>
              </a:r>
            </a:p>
          </p:txBody>
        </p:sp>
        <p:cxnSp>
          <p:nvCxnSpPr>
            <p:cNvPr id="23" name="Straight Arrow Connector 22"/>
            <p:cNvCxnSpPr/>
            <p:nvPr>
              <p:custDataLst>
                <p:tags r:id="rId11"/>
              </p:custDataLst>
            </p:nvPr>
          </p:nvCxnSpPr>
          <p:spPr>
            <a:xfrm>
              <a:off x="7776043" y="3508099"/>
              <a:ext cx="0" cy="1008206"/>
            </a:xfrm>
            <a:prstGeom prst="straightConnector1">
              <a:avLst/>
            </a:prstGeom>
            <a:ln w="25400">
              <a:solidFill>
                <a:schemeClr val="bg2">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Freeform 29"/>
          <p:cNvSpPr>
            <a:spLocks/>
          </p:cNvSpPr>
          <p:nvPr>
            <p:custDataLst>
              <p:tags r:id="rId8"/>
            </p:custDataLst>
          </p:nvPr>
        </p:nvSpPr>
        <p:spPr bwMode="gray">
          <a:xfrm flipH="1">
            <a:off x="6707095" y="1458796"/>
            <a:ext cx="2609944" cy="2910004"/>
          </a:xfrm>
          <a:custGeom>
            <a:avLst/>
            <a:gdLst>
              <a:gd name="T0" fmla="*/ 23253905 w 3884"/>
              <a:gd name="T1" fmla="*/ 593235946 h 1600"/>
              <a:gd name="T2" fmla="*/ 180863955 w 3884"/>
              <a:gd name="T3" fmla="*/ 638191309 h 1600"/>
              <a:gd name="T4" fmla="*/ 298307991 w 3884"/>
              <a:gd name="T5" fmla="*/ 389614247 h 1600"/>
              <a:gd name="T6" fmla="*/ 152285697 w 3884"/>
              <a:gd name="T7" fmla="*/ 60381450 h 1600"/>
              <a:gd name="T8" fmla="*/ 5793878 w 3884"/>
              <a:gd name="T9" fmla="*/ 319095654 h 1600"/>
              <a:gd name="T10" fmla="*/ 61149293 w 3884"/>
              <a:gd name="T11" fmla="*/ 472473047 h 1600"/>
              <a:gd name="T12" fmla="*/ 0 w 3884"/>
              <a:gd name="T13" fmla="*/ 319095654 h 1600"/>
              <a:gd name="T14" fmla="*/ 152755501 w 3884"/>
              <a:gd name="T15" fmla="*/ 29970020 h 1600"/>
              <a:gd name="T16" fmla="*/ 303632065 w 3884"/>
              <a:gd name="T17" fmla="*/ 389614247 h 1600"/>
              <a:gd name="T18" fmla="*/ 178201919 w 3884"/>
              <a:gd name="T19" fmla="*/ 671247210 h 1600"/>
              <a:gd name="T20" fmla="*/ 23253905 w 3884"/>
              <a:gd name="T21" fmla="*/ 593235946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1"/>
          </a:solidFill>
          <a:ln w="3175">
            <a:noFill/>
            <a:round/>
            <a:headEnd/>
            <a:tailEnd/>
          </a:ln>
        </p:spPr>
        <p:txBody>
          <a:bodyPr tIns="91440" bIns="91440" anchor="ctr"/>
          <a:lstStyle/>
          <a:p>
            <a:endParaRPr lang="en-US" dirty="0"/>
          </a:p>
        </p:txBody>
      </p:sp>
      <p:sp>
        <p:nvSpPr>
          <p:cNvPr id="24" name="Freeform 6"/>
          <p:cNvSpPr>
            <a:spLocks noEditPoints="1"/>
          </p:cNvSpPr>
          <p:nvPr/>
        </p:nvSpPr>
        <p:spPr bwMode="auto">
          <a:xfrm>
            <a:off x="7453779" y="1835086"/>
            <a:ext cx="1167031" cy="2099374"/>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Rectangle 16"/>
          <p:cNvSpPr/>
          <p:nvPr>
            <p:custDataLst>
              <p:tags r:id="rId9"/>
            </p:custDataLst>
          </p:nvPr>
        </p:nvSpPr>
        <p:spPr>
          <a:xfrm>
            <a:off x="7401231" y="2514694"/>
            <a:ext cx="1231236" cy="707886"/>
          </a:xfrm>
          <a:prstGeom prst="rect">
            <a:avLst/>
          </a:prstGeom>
        </p:spPr>
        <p:txBody>
          <a:bodyPr wrap="none">
            <a:spAutoFit/>
          </a:bodyPr>
          <a:lstStyle/>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 SQL </a:t>
            </a:r>
          </a:p>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Database</a:t>
            </a:r>
            <a:endParaRPr lang="en-US" sz="2000" dirty="0">
              <a:ln>
                <a:solidFill>
                  <a:schemeClr val="bg1">
                    <a:alpha val="0"/>
                  </a:schemeClr>
                </a:solidFill>
              </a:ln>
              <a:solidFill>
                <a:schemeClr val="bg1">
                  <a:alpha val="99000"/>
                </a:schemeClr>
              </a:solidFill>
            </a:endParaRPr>
          </a:p>
        </p:txBody>
      </p:sp>
    </p:spTree>
    <p:extLst>
      <p:ext uri="{BB962C8B-B14F-4D97-AF65-F5344CB8AC3E}">
        <p14:creationId xmlns:p14="http://schemas.microsoft.com/office/powerpoint/2010/main" val="3039488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750"/>
                            </p:stCondLst>
                            <p:childTnLst>
                              <p:par>
                                <p:cTn id="13" presetID="10" presetClass="entr" presetSubtype="0" fill="hold" grpId="0" nodeType="afterEffect">
                                  <p:stCondLst>
                                    <p:cond delay="7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3000"/>
                            </p:stCondLst>
                            <p:childTnLst>
                              <p:par>
                                <p:cTn id="17" presetID="10" presetClass="entr" presetSubtype="0" fill="hold" grpId="0" nodeType="afterEffect">
                                  <p:stCondLst>
                                    <p:cond delay="7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4250"/>
                            </p:stCondLst>
                            <p:childTnLst>
                              <p:par>
                                <p:cTn id="21" presetID="10" presetClass="entr" presetSubtype="0" fill="hold" nodeType="afterEffect" nodePh="1">
                                  <p:stCondLst>
                                    <p:cond delay="750"/>
                                  </p:stCondLst>
                                  <p:endCondLst>
                                    <p:cond evt="begin" delay="0">
                                      <p:tn val="21"/>
                                    </p:cond>
                                  </p:endCondLst>
                                  <p:childTnLst>
                                    <p:set>
                                      <p:cBhvr>
                                        <p:cTn id="22" dur="1" fill="hold">
                                          <p:stCondLst>
                                            <p:cond delay="0"/>
                                          </p:stCondLst>
                                        </p:cTn>
                                        <p:tgtEl>
                                          <p:spTgt spid="26">
                                            <p:txEl>
                                              <p:pRg st="0" end="0"/>
                                            </p:txEl>
                                          </p:spTgt>
                                        </p:tgtEl>
                                        <p:attrNameLst>
                                          <p:attrName>style.visibility</p:attrName>
                                        </p:attrNameLst>
                                      </p:cBhvr>
                                      <p:to>
                                        <p:strVal val="visible"/>
                                      </p:to>
                                    </p:set>
                                    <p:animEffect transition="in" filter="fade">
                                      <p:cBhvr>
                                        <p:cTn id="23"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19231374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528"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0" y="0"/>
                        <a:ext cx="158750" cy="158750"/>
                      </a:xfrm>
                      <a:prstGeom prst="rect">
                        <a:avLst/>
                      </a:prstGeom>
                    </p:spPr>
                  </p:pic>
                </p:oleObj>
              </mc:Fallback>
            </mc:AlternateContent>
          </a:graphicData>
        </a:graphic>
      </p:graphicFrame>
      <p:sp>
        <p:nvSpPr>
          <p:cNvPr id="30" name="Rectangle 29"/>
          <p:cNvSpPr/>
          <p:nvPr>
            <p:custDataLst>
              <p:tags r:id="rId3"/>
            </p:custDataLst>
          </p:nvPr>
        </p:nvSpPr>
        <p:spPr bwMode="auto">
          <a:xfrm>
            <a:off x="517525" y="1281060"/>
            <a:ext cx="11158538" cy="5140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800" dirty="0">
              <a:ln>
                <a:solidFill>
                  <a:schemeClr val="bg1">
                    <a:alpha val="0"/>
                  </a:schemeClr>
                </a:solidFill>
              </a:ln>
              <a:solidFill>
                <a:srgbClr val="595959">
                  <a:alpha val="99000"/>
                </a:srgbClr>
              </a:solidFill>
            </a:endParaRPr>
          </a:p>
        </p:txBody>
      </p:sp>
      <p:sp>
        <p:nvSpPr>
          <p:cNvPr id="2" name="Title 1"/>
          <p:cNvSpPr>
            <a:spLocks noGrp="1"/>
          </p:cNvSpPr>
          <p:nvPr>
            <p:ph type="title"/>
            <p:custDataLst>
              <p:tags r:id="rId4"/>
            </p:custDataLst>
          </p:nvPr>
        </p:nvSpPr>
        <p:spPr>
          <a:xfrm>
            <a:off x="519112" y="228600"/>
            <a:ext cx="11149013" cy="1495794"/>
          </a:xfrm>
        </p:spPr>
        <p:txBody>
          <a:bodyPr/>
          <a:lstStyle/>
          <a:p>
            <a:r>
              <a:rPr lang="ru-RU" dirty="0" smtClean="0"/>
              <a:t>Масштабирование всех компонент</a:t>
            </a:r>
            <a:r>
              <a:rPr lang="en-US" dirty="0"/>
              <a:t>		</a:t>
            </a:r>
          </a:p>
        </p:txBody>
      </p:sp>
      <p:sp>
        <p:nvSpPr>
          <p:cNvPr id="7" name="Left-Right Arrow 6"/>
          <p:cNvSpPr/>
          <p:nvPr>
            <p:custDataLst>
              <p:tags r:id="rId5"/>
            </p:custDataLst>
          </p:nvPr>
        </p:nvSpPr>
        <p:spPr bwMode="auto">
          <a:xfrm flipH="1">
            <a:off x="4864206" y="2456853"/>
            <a:ext cx="5227584" cy="365760"/>
          </a:xfrm>
          <a:prstGeom prst="leftRightArrow">
            <a:avLst>
              <a:gd name="adj1" fmla="val 49257"/>
              <a:gd name="adj2" fmla="val 50000"/>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12" name="Rectangle 11"/>
          <p:cNvSpPr/>
          <p:nvPr>
            <p:custDataLst>
              <p:tags r:id="rId6"/>
            </p:custDataLst>
          </p:nvPr>
        </p:nvSpPr>
        <p:spPr bwMode="auto">
          <a:xfrm>
            <a:off x="5032214" y="4253089"/>
            <a:ext cx="2205317" cy="976949"/>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13" name="Rectangle 12"/>
          <p:cNvSpPr/>
          <p:nvPr>
            <p:custDataLst>
              <p:tags r:id="rId7"/>
            </p:custDataLst>
          </p:nvPr>
        </p:nvSpPr>
        <p:spPr bwMode="auto">
          <a:xfrm>
            <a:off x="4864206" y="4106826"/>
            <a:ext cx="2205317" cy="976949"/>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Worker Role</a:t>
            </a:r>
          </a:p>
        </p:txBody>
      </p:sp>
      <p:sp>
        <p:nvSpPr>
          <p:cNvPr id="15" name="Left-Right Arrow 14"/>
          <p:cNvSpPr/>
          <p:nvPr>
            <p:custDataLst>
              <p:tags r:id="rId8"/>
            </p:custDataLst>
          </p:nvPr>
        </p:nvSpPr>
        <p:spPr bwMode="auto">
          <a:xfrm flipH="1">
            <a:off x="1313555" y="5575561"/>
            <a:ext cx="8778240" cy="365760"/>
          </a:xfrm>
          <a:prstGeom prst="leftRightArrow">
            <a:avLst>
              <a:gd name="adj1" fmla="val 55556"/>
              <a:gd name="adj2" fmla="val 43750"/>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16" name="Left-Right Arrow 15"/>
          <p:cNvSpPr/>
          <p:nvPr>
            <p:custDataLst>
              <p:tags r:id="rId9"/>
            </p:custDataLst>
          </p:nvPr>
        </p:nvSpPr>
        <p:spPr bwMode="auto">
          <a:xfrm flipH="1">
            <a:off x="7452741" y="4027115"/>
            <a:ext cx="2639054" cy="365760"/>
          </a:xfrm>
          <a:prstGeom prst="leftRightArrow">
            <a:avLst>
              <a:gd name="adj1" fmla="val 55556"/>
              <a:gd name="adj2" fmla="val 4166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17" name="Left-Right Arrow 16"/>
          <p:cNvSpPr/>
          <p:nvPr>
            <p:custDataLst>
              <p:tags r:id="rId10"/>
            </p:custDataLst>
          </p:nvPr>
        </p:nvSpPr>
        <p:spPr bwMode="auto">
          <a:xfrm flipH="1">
            <a:off x="7452739" y="4899220"/>
            <a:ext cx="2639056" cy="365760"/>
          </a:xfrm>
          <a:prstGeom prst="leftRightArrow">
            <a:avLst>
              <a:gd name="adj1" fmla="val 55556"/>
              <a:gd name="adj2" fmla="val 4166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2" name="Left-Up Arrow 21"/>
          <p:cNvSpPr/>
          <p:nvPr>
            <p:custDataLst>
              <p:tags r:id="rId11"/>
            </p:custDataLst>
          </p:nvPr>
        </p:nvSpPr>
        <p:spPr bwMode="auto">
          <a:xfrm rot="10800000">
            <a:off x="6217262" y="2951755"/>
            <a:ext cx="3869835" cy="1075360"/>
          </a:xfrm>
          <a:prstGeom prst="leftUpArrow">
            <a:avLst>
              <a:gd name="adj1" fmla="val 19560"/>
              <a:gd name="adj2" fmla="val 18136"/>
              <a:gd name="adj3" fmla="val 1711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3" name="Rectangle 22"/>
          <p:cNvSpPr/>
          <p:nvPr>
            <p:custDataLst>
              <p:tags r:id="rId12"/>
            </p:custDataLst>
          </p:nvPr>
        </p:nvSpPr>
        <p:spPr bwMode="auto">
          <a:xfrm>
            <a:off x="10183235" y="3798813"/>
            <a:ext cx="1353064" cy="9769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Table Storage</a:t>
            </a:r>
          </a:p>
        </p:txBody>
      </p:sp>
      <p:sp>
        <p:nvSpPr>
          <p:cNvPr id="24" name="Rectangle 23"/>
          <p:cNvSpPr/>
          <p:nvPr>
            <p:custDataLst>
              <p:tags r:id="rId13"/>
            </p:custDataLst>
          </p:nvPr>
        </p:nvSpPr>
        <p:spPr bwMode="auto">
          <a:xfrm>
            <a:off x="10183235" y="4942111"/>
            <a:ext cx="1353064" cy="12077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Blob Storage</a:t>
            </a:r>
          </a:p>
        </p:txBody>
      </p:sp>
      <p:sp>
        <p:nvSpPr>
          <p:cNvPr id="25" name="Left-Up Arrow 24"/>
          <p:cNvSpPr/>
          <p:nvPr>
            <p:custDataLst>
              <p:tags r:id="rId14"/>
            </p:custDataLst>
          </p:nvPr>
        </p:nvSpPr>
        <p:spPr bwMode="auto">
          <a:xfrm rot="5400000">
            <a:off x="3577663" y="3281949"/>
            <a:ext cx="1005840" cy="1529091"/>
          </a:xfrm>
          <a:prstGeom prst="leftUpArrow">
            <a:avLst>
              <a:gd name="adj1" fmla="val 18691"/>
              <a:gd name="adj2" fmla="val 19003"/>
              <a:gd name="adj3" fmla="val 18220"/>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6" name="Left-Right Arrow 25"/>
          <p:cNvSpPr/>
          <p:nvPr>
            <p:custDataLst>
              <p:tags r:id="rId15"/>
            </p:custDataLst>
          </p:nvPr>
        </p:nvSpPr>
        <p:spPr bwMode="auto">
          <a:xfrm flipH="1">
            <a:off x="1097279" y="2408218"/>
            <a:ext cx="919075" cy="365760"/>
          </a:xfrm>
          <a:prstGeom prst="leftRightArrow">
            <a:avLst>
              <a:gd name="adj1" fmla="val 55556"/>
              <a:gd name="adj2" fmla="val 4166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7" name="Rectangle 26"/>
          <p:cNvSpPr/>
          <p:nvPr>
            <p:custDataLst>
              <p:tags r:id="rId16"/>
            </p:custDataLst>
          </p:nvPr>
        </p:nvSpPr>
        <p:spPr bwMode="auto">
          <a:xfrm rot="16200000">
            <a:off x="-206337" y="2418995"/>
            <a:ext cx="2088440" cy="5187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Load Balancer</a:t>
            </a:r>
          </a:p>
        </p:txBody>
      </p:sp>
      <p:sp>
        <p:nvSpPr>
          <p:cNvPr id="28" name="Rounded Rectangle 27"/>
          <p:cNvSpPr/>
          <p:nvPr>
            <p:custDataLst>
              <p:tags r:id="rId17"/>
            </p:custDataLst>
          </p:nvPr>
        </p:nvSpPr>
        <p:spPr bwMode="auto">
          <a:xfrm>
            <a:off x="2880506" y="4775762"/>
            <a:ext cx="1691832" cy="448702"/>
          </a:xfrm>
          <a:prstGeom prst="roundRect">
            <a:avLst>
              <a:gd name="adj" fmla="val 50000"/>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Q</a:t>
            </a:r>
          </a:p>
        </p:txBody>
      </p:sp>
      <p:cxnSp>
        <p:nvCxnSpPr>
          <p:cNvPr id="37" name="Elbow Connector 36"/>
          <p:cNvCxnSpPr/>
          <p:nvPr/>
        </p:nvCxnSpPr>
        <p:spPr>
          <a:xfrm rot="16200000" flipH="1">
            <a:off x="1850076" y="3967344"/>
            <a:ext cx="1608337" cy="457200"/>
          </a:xfrm>
          <a:prstGeom prst="bentConnector2">
            <a:avLst/>
          </a:prstGeom>
          <a:ln w="22225">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8" idx="3"/>
            <a:endCxn id="13" idx="1"/>
          </p:cNvCxnSpPr>
          <p:nvPr/>
        </p:nvCxnSpPr>
        <p:spPr>
          <a:xfrm flipV="1">
            <a:off x="4572338" y="4595301"/>
            <a:ext cx="291868" cy="404812"/>
          </a:xfrm>
          <a:prstGeom prst="bentConnector3">
            <a:avLst/>
          </a:prstGeom>
          <a:ln w="22225">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40" name="Oval 39"/>
          <p:cNvSpPr/>
          <p:nvPr/>
        </p:nvSpPr>
        <p:spPr bwMode="auto">
          <a:xfrm>
            <a:off x="4123906" y="4775762"/>
            <a:ext cx="448702" cy="448702"/>
          </a:xfrm>
          <a:prstGeom prst="ellipse">
            <a:avLst/>
          </a:prstGeom>
          <a:solidFill>
            <a:schemeClr val="accent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grpSp>
        <p:nvGrpSpPr>
          <p:cNvPr id="32" name="Group 31"/>
          <p:cNvGrpSpPr/>
          <p:nvPr/>
        </p:nvGrpSpPr>
        <p:grpSpPr>
          <a:xfrm>
            <a:off x="2072555" y="2160545"/>
            <a:ext cx="2629846" cy="1363980"/>
            <a:chOff x="2001115" y="2160545"/>
            <a:chExt cx="2629846" cy="1363980"/>
          </a:xfrm>
        </p:grpSpPr>
        <p:sp>
          <p:nvSpPr>
            <p:cNvPr id="33" name="Rectangle 32"/>
            <p:cNvSpPr/>
            <p:nvPr>
              <p:custDataLst>
                <p:tags r:id="rId19"/>
              </p:custDataLst>
            </p:nvPr>
          </p:nvSpPr>
          <p:spPr bwMode="auto">
            <a:xfrm>
              <a:off x="2425644" y="248312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34" name="Rectangle 33"/>
            <p:cNvSpPr/>
            <p:nvPr>
              <p:custDataLst>
                <p:tags r:id="rId20"/>
              </p:custDataLst>
            </p:nvPr>
          </p:nvSpPr>
          <p:spPr bwMode="auto">
            <a:xfrm>
              <a:off x="2213379" y="232183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35" name="Rectangle 34"/>
            <p:cNvSpPr/>
            <p:nvPr>
              <p:custDataLst>
                <p:tags r:id="rId21"/>
              </p:custDataLst>
            </p:nvPr>
          </p:nvSpPr>
          <p:spPr bwMode="auto">
            <a:xfrm>
              <a:off x="2001115" y="216054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Web Role</a:t>
              </a:r>
            </a:p>
          </p:txBody>
        </p:sp>
      </p:grpSp>
      <p:sp>
        <p:nvSpPr>
          <p:cNvPr id="29" name="Freeform 6"/>
          <p:cNvSpPr>
            <a:spLocks noEditPoints="1"/>
          </p:cNvSpPr>
          <p:nvPr/>
        </p:nvSpPr>
        <p:spPr bwMode="auto">
          <a:xfrm>
            <a:off x="10241291" y="1563097"/>
            <a:ext cx="1167031" cy="2099374"/>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custDataLst>
              <p:tags r:id="rId18"/>
            </p:custDataLst>
          </p:nvPr>
        </p:nvSpPr>
        <p:spPr>
          <a:xfrm>
            <a:off x="10188743" y="2344303"/>
            <a:ext cx="1231236" cy="707886"/>
          </a:xfrm>
          <a:prstGeom prst="rect">
            <a:avLst/>
          </a:prstGeom>
        </p:spPr>
        <p:txBody>
          <a:bodyPr wrap="none">
            <a:spAutoFit/>
          </a:bodyPr>
          <a:lstStyle/>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 SQL </a:t>
            </a:r>
          </a:p>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Database</a:t>
            </a:r>
            <a:endParaRPr lang="en-US" sz="2000" dirty="0">
              <a:ln>
                <a:solidFill>
                  <a:schemeClr val="bg1">
                    <a:alpha val="0"/>
                  </a:schemeClr>
                </a:solidFill>
              </a:ln>
              <a:solidFill>
                <a:schemeClr val="bg1">
                  <a:alpha val="99000"/>
                </a:schemeClr>
              </a:solidFill>
            </a:endParaRPr>
          </a:p>
        </p:txBody>
      </p:sp>
    </p:spTree>
    <p:extLst>
      <p:ext uri="{BB962C8B-B14F-4D97-AF65-F5344CB8AC3E}">
        <p14:creationId xmlns:p14="http://schemas.microsoft.com/office/powerpoint/2010/main" val="233703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nodePh="1">
                                  <p:stCondLst>
                                    <p:cond delay="0"/>
                                  </p:stCondLst>
                                  <p:endCondLst>
                                    <p:cond evt="begin" delay="0">
                                      <p:tn val="5"/>
                                    </p:cond>
                                  </p:end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ru-RU" dirty="0" smtClean="0"/>
              <a:t>Производительность</a:t>
            </a:r>
            <a:endParaRPr lang="en-US" dirty="0"/>
          </a:p>
        </p:txBody>
      </p:sp>
    </p:spTree>
    <p:extLst>
      <p:ext uri="{BB962C8B-B14F-4D97-AF65-F5344CB8AC3E}">
        <p14:creationId xmlns:p14="http://schemas.microsoft.com/office/powerpoint/2010/main" val="113916672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Производительность имеет значение</a:t>
            </a:r>
            <a:endParaRPr lang="en-US" dirty="0"/>
          </a:p>
        </p:txBody>
      </p:sp>
      <p:sp>
        <p:nvSpPr>
          <p:cNvPr id="3" name="Content Placeholder 2"/>
          <p:cNvSpPr>
            <a:spLocks noGrp="1"/>
          </p:cNvSpPr>
          <p:nvPr>
            <p:ph type="body" sz="quarter" idx="10"/>
          </p:nvPr>
        </p:nvSpPr>
        <p:spPr>
          <a:xfrm>
            <a:off x="519112" y="1447799"/>
            <a:ext cx="11149013" cy="3508653"/>
          </a:xfrm>
        </p:spPr>
        <p:txBody>
          <a:bodyPr/>
          <a:lstStyle/>
          <a:p>
            <a:r>
              <a:rPr lang="ru-RU" sz="3600" dirty="0" smtClean="0">
                <a:solidFill>
                  <a:schemeClr val="accent2">
                    <a:alpha val="99000"/>
                  </a:schemeClr>
                </a:solidFill>
              </a:rPr>
              <a:t>Быстрая работа приложения</a:t>
            </a:r>
            <a:endParaRPr lang="en-US" sz="3600" dirty="0" smtClean="0">
              <a:solidFill>
                <a:schemeClr val="accent2">
                  <a:alpha val="99000"/>
                </a:schemeClr>
              </a:solidFill>
            </a:endParaRPr>
          </a:p>
          <a:p>
            <a:r>
              <a:rPr lang="ru-RU" sz="3600" dirty="0" smtClean="0">
                <a:solidFill>
                  <a:schemeClr val="accent2">
                    <a:alpha val="99000"/>
                  </a:schemeClr>
                </a:solidFill>
              </a:rPr>
              <a:t>Быстрая загрузка веб-страницы</a:t>
            </a:r>
            <a:endParaRPr lang="en-US" sz="3600" dirty="0" smtClean="0">
              <a:solidFill>
                <a:schemeClr val="accent2">
                  <a:alpha val="99000"/>
                </a:schemeClr>
              </a:solidFill>
            </a:endParaRPr>
          </a:p>
          <a:p>
            <a:pPr lvl="1"/>
            <a:r>
              <a:rPr lang="en-US" dirty="0" smtClean="0"/>
              <a:t>8 </a:t>
            </a:r>
            <a:r>
              <a:rPr lang="ru-RU" dirty="0" smtClean="0"/>
              <a:t>секунд </a:t>
            </a:r>
            <a:r>
              <a:rPr lang="en-US" dirty="0" smtClean="0"/>
              <a:t>vs. 3 </a:t>
            </a:r>
            <a:r>
              <a:rPr lang="ru-RU" dirty="0" smtClean="0"/>
              <a:t>секунды</a:t>
            </a:r>
            <a:r>
              <a:rPr lang="en-US" dirty="0" smtClean="0"/>
              <a:t>?</a:t>
            </a:r>
          </a:p>
          <a:p>
            <a:pPr lvl="1"/>
            <a:endParaRPr lang="en-US" dirty="0" smtClean="0"/>
          </a:p>
          <a:p>
            <a:r>
              <a:rPr lang="ru-RU" sz="3600" dirty="0" smtClean="0">
                <a:solidFill>
                  <a:schemeClr val="accent2">
                    <a:alpha val="99000"/>
                  </a:schemeClr>
                </a:solidFill>
              </a:rPr>
              <a:t>Новые типы интерактивных приложений</a:t>
            </a:r>
            <a:endParaRPr lang="en-US" sz="3600" dirty="0" smtClean="0">
              <a:solidFill>
                <a:schemeClr val="accent2">
                  <a:alpha val="99000"/>
                </a:schemeClr>
              </a:solidFill>
            </a:endParaRPr>
          </a:p>
          <a:p>
            <a:r>
              <a:rPr lang="ru-RU" sz="3600" dirty="0" smtClean="0">
                <a:solidFill>
                  <a:schemeClr val="accent2">
                    <a:alpha val="99000"/>
                  </a:schemeClr>
                </a:solidFill>
              </a:rPr>
              <a:t>Приложение лучше воспринимается </a:t>
            </a:r>
          </a:p>
          <a:p>
            <a:r>
              <a:rPr lang="ru-RU" sz="3600" dirty="0" smtClean="0">
                <a:solidFill>
                  <a:schemeClr val="accent2">
                    <a:alpha val="99000"/>
                  </a:schemeClr>
                </a:solidFill>
              </a:rPr>
              <a:t>пользователями</a:t>
            </a:r>
            <a:r>
              <a:rPr lang="en-US" sz="3600" dirty="0" smtClean="0">
                <a:solidFill>
                  <a:schemeClr val="accent2">
                    <a:alpha val="99000"/>
                  </a:schemeClr>
                </a:solidFill>
              </a:rPr>
              <a:t> –</a:t>
            </a:r>
            <a:r>
              <a:rPr lang="ru-RU" sz="3600" dirty="0" smtClean="0">
                <a:solidFill>
                  <a:schemeClr val="accent2">
                    <a:alpha val="99000"/>
                  </a:schemeClr>
                </a:solidFill>
              </a:rPr>
              <a:t> больше</a:t>
            </a:r>
            <a:r>
              <a:rPr lang="en-US" sz="3600" dirty="0" smtClean="0">
                <a:solidFill>
                  <a:schemeClr val="accent2">
                    <a:alpha val="99000"/>
                  </a:schemeClr>
                </a:solidFill>
              </a:rPr>
              <a:t> $$$</a:t>
            </a:r>
            <a:endParaRPr lang="en-US" sz="3600" dirty="0">
              <a:solidFill>
                <a:schemeClr val="accent2">
                  <a:alpha val="99000"/>
                </a:schemeClr>
              </a:solidFill>
            </a:endParaRPr>
          </a:p>
        </p:txBody>
      </p:sp>
      <p:pic>
        <p:nvPicPr>
          <p:cNvPr id="7" name="Picture 39" descr="C:\Users\sakuu\Documents\Ballmer WPC\PNGS\Timer.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contrast="-73000"/>
                    </a14:imgEffect>
                  </a14:imgLayer>
                </a14:imgProps>
              </a:ext>
              <a:ext uri="{28A0092B-C50C-407E-A947-70E740481C1C}">
                <a14:useLocalDpi xmlns:a14="http://schemas.microsoft.com/office/drawing/2010/main" val="0"/>
              </a:ext>
            </a:extLst>
          </a:blip>
          <a:srcRect/>
          <a:stretch>
            <a:fillRect/>
          </a:stretch>
        </p:blipFill>
        <p:spPr bwMode="black">
          <a:xfrm>
            <a:off x="8967727" y="3545518"/>
            <a:ext cx="1551402" cy="233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2585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Содержание</a:t>
            </a:r>
            <a:endParaRPr lang="en-US" dirty="0"/>
          </a:p>
        </p:txBody>
      </p:sp>
      <p:sp>
        <p:nvSpPr>
          <p:cNvPr id="5" name="Content Placeholder 4"/>
          <p:cNvSpPr>
            <a:spLocks noGrp="1"/>
          </p:cNvSpPr>
          <p:nvPr>
            <p:ph type="body" sz="quarter" idx="11"/>
          </p:nvPr>
        </p:nvSpPr>
        <p:spPr>
          <a:xfrm>
            <a:off x="3473803" y="2624926"/>
            <a:ext cx="7397397" cy="2714589"/>
          </a:xfrm>
        </p:spPr>
        <p:txBody>
          <a:bodyPr/>
          <a:lstStyle/>
          <a:p>
            <a:pPr lvl="0"/>
            <a:r>
              <a:rPr lang="ru-RU" sz="3200" dirty="0" smtClean="0"/>
              <a:t>Облачная платформа </a:t>
            </a:r>
            <a:r>
              <a:rPr lang="en-US" sz="3200" dirty="0" smtClean="0"/>
              <a:t>Windows Azure</a:t>
            </a:r>
            <a:endParaRPr lang="ru-RU" sz="3200" dirty="0" smtClean="0"/>
          </a:p>
          <a:p>
            <a:pPr lvl="0"/>
            <a:r>
              <a:rPr lang="ru-RU" sz="3200" dirty="0" smtClean="0"/>
              <a:t>Доступность</a:t>
            </a:r>
          </a:p>
          <a:p>
            <a:pPr lvl="0"/>
            <a:r>
              <a:rPr lang="ru-RU" sz="3200" dirty="0" smtClean="0"/>
              <a:t>Масштабируемость</a:t>
            </a:r>
          </a:p>
          <a:p>
            <a:pPr lvl="0"/>
            <a:r>
              <a:rPr lang="ru-RU" sz="3200" dirty="0" smtClean="0"/>
              <a:t>Производительсть</a:t>
            </a:r>
            <a:endParaRPr lang="en-US" sz="3200" dirty="0"/>
          </a:p>
        </p:txBody>
      </p:sp>
    </p:spTree>
    <p:extLst>
      <p:ext uri="{BB962C8B-B14F-4D97-AF65-F5344CB8AC3E}">
        <p14:creationId xmlns:p14="http://schemas.microsoft.com/office/powerpoint/2010/main" val="6945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Глобальное решение</a:t>
            </a:r>
            <a:endParaRPr lang="en-US" dirty="0"/>
          </a:p>
        </p:txBody>
      </p:sp>
      <p:sp>
        <p:nvSpPr>
          <p:cNvPr id="4" name="Content Placeholder 3"/>
          <p:cNvSpPr>
            <a:spLocks noGrp="1"/>
          </p:cNvSpPr>
          <p:nvPr>
            <p:ph type="body" sz="quarter" idx="10"/>
          </p:nvPr>
        </p:nvSpPr>
        <p:spPr>
          <a:xfrm>
            <a:off x="516572" y="1420812"/>
            <a:ext cx="11155680" cy="3000821"/>
          </a:xfrm>
        </p:spPr>
        <p:txBody>
          <a:bodyPr/>
          <a:lstStyle/>
          <a:p>
            <a:r>
              <a:rPr lang="ru-RU" sz="4000" dirty="0" smtClean="0">
                <a:solidFill>
                  <a:schemeClr val="accent2">
                    <a:alpha val="99000"/>
                  </a:schemeClr>
                </a:solidFill>
                <a:latin typeface="Segoe UI Light" pitchFamily="34" charset="0"/>
              </a:rPr>
              <a:t>Доступ к ресурсам</a:t>
            </a:r>
            <a:endParaRPr lang="en-US" sz="4000" dirty="0">
              <a:solidFill>
                <a:schemeClr val="accent2">
                  <a:alpha val="99000"/>
                </a:schemeClr>
              </a:solidFill>
              <a:latin typeface="Segoe UI Light" pitchFamily="34" charset="0"/>
            </a:endParaRPr>
          </a:p>
          <a:p>
            <a:pPr>
              <a:spcBef>
                <a:spcPts val="300"/>
              </a:spcBef>
            </a:pPr>
            <a:r>
              <a:rPr lang="ru-RU" sz="2000" dirty="0" smtClean="0"/>
              <a:t>Размещение данных и сервисов ближе к конечному</a:t>
            </a:r>
          </a:p>
          <a:p>
            <a:pPr>
              <a:spcBef>
                <a:spcPts val="300"/>
              </a:spcBef>
            </a:pPr>
            <a:r>
              <a:rPr lang="ru-RU" sz="2000" dirty="0"/>
              <a:t>п</a:t>
            </a:r>
            <a:r>
              <a:rPr lang="ru-RU" sz="2000" dirty="0" smtClean="0"/>
              <a:t>ользователю</a:t>
            </a:r>
          </a:p>
          <a:p>
            <a:pPr>
              <a:spcBef>
                <a:spcPts val="300"/>
              </a:spcBef>
            </a:pPr>
            <a:endParaRPr lang="en-US" sz="2000" dirty="0"/>
          </a:p>
          <a:p>
            <a:r>
              <a:rPr lang="ru-RU" sz="4000" dirty="0" smtClean="0">
                <a:solidFill>
                  <a:schemeClr val="accent2">
                    <a:alpha val="99000"/>
                  </a:schemeClr>
                </a:solidFill>
                <a:latin typeface="Segoe UI Light" pitchFamily="34" charset="0"/>
              </a:rPr>
              <a:t>Глобальная доступность</a:t>
            </a:r>
            <a:endParaRPr lang="en-US" sz="4000" dirty="0">
              <a:solidFill>
                <a:schemeClr val="accent2">
                  <a:alpha val="99000"/>
                </a:schemeClr>
              </a:solidFill>
              <a:latin typeface="Segoe UI Light" pitchFamily="34" charset="0"/>
            </a:endParaRPr>
          </a:p>
          <a:p>
            <a:pPr>
              <a:spcBef>
                <a:spcPts val="300"/>
              </a:spcBef>
            </a:pPr>
            <a:r>
              <a:rPr lang="ru-RU" sz="2000" dirty="0" smtClean="0"/>
              <a:t>Приложения устойчивые к отказам датацентров</a:t>
            </a:r>
          </a:p>
          <a:p>
            <a:pPr>
              <a:spcBef>
                <a:spcPts val="300"/>
              </a:spcBef>
            </a:pPr>
            <a:r>
              <a:rPr lang="ru-RU" sz="2000" dirty="0" smtClean="0"/>
              <a:t>Синхронизация данных между разными ДЦ</a:t>
            </a:r>
          </a:p>
          <a:p>
            <a:pPr>
              <a:spcBef>
                <a:spcPts val="300"/>
              </a:spcBef>
            </a:pPr>
            <a:endParaRPr lang="en-US" sz="2000" dirty="0"/>
          </a:p>
        </p:txBody>
      </p:sp>
      <p:sp>
        <p:nvSpPr>
          <p:cNvPr id="5" name="Freeform 62"/>
          <p:cNvSpPr>
            <a:spLocks noEditPoints="1"/>
          </p:cNvSpPr>
          <p:nvPr/>
        </p:nvSpPr>
        <p:spPr bwMode="black">
          <a:xfrm>
            <a:off x="7270101" y="1870369"/>
            <a:ext cx="3616974" cy="361603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91544170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Traffic Manager</a:t>
            </a:r>
          </a:p>
        </p:txBody>
      </p:sp>
      <p:sp>
        <p:nvSpPr>
          <p:cNvPr id="21" name="Rectangle 20"/>
          <p:cNvSpPr/>
          <p:nvPr/>
        </p:nvSpPr>
        <p:spPr bwMode="auto">
          <a:xfrm>
            <a:off x="529182" y="2501168"/>
            <a:ext cx="11138943" cy="374882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defTabSz="913788" fontAlgn="base">
              <a:spcBef>
                <a:spcPts val="600"/>
              </a:spcBef>
              <a:spcAft>
                <a:spcPts val="600"/>
              </a:spcAft>
            </a:pPr>
            <a:endParaRPr lang="en-US" sz="2000" dirty="0">
              <a:ln>
                <a:solidFill>
                  <a:schemeClr val="bg1">
                    <a:alpha val="0"/>
                  </a:schemeClr>
                </a:solidFill>
              </a:ln>
              <a:solidFill>
                <a:schemeClr val="bg2">
                  <a:lumMod val="50000"/>
                  <a:alpha val="99000"/>
                </a:schemeClr>
              </a:solidFill>
            </a:endParaRPr>
          </a:p>
        </p:txBody>
      </p:sp>
      <p:sp>
        <p:nvSpPr>
          <p:cNvPr id="19" name="Content Placeholder 18"/>
          <p:cNvSpPr>
            <a:spLocks noGrp="1"/>
          </p:cNvSpPr>
          <p:nvPr>
            <p:ph type="body" sz="quarter" idx="10"/>
          </p:nvPr>
        </p:nvSpPr>
        <p:spPr>
          <a:xfrm>
            <a:off x="516572" y="1420812"/>
            <a:ext cx="11155680" cy="332399"/>
          </a:xfrm>
        </p:spPr>
        <p:txBody>
          <a:bodyPr/>
          <a:lstStyle/>
          <a:p>
            <a:r>
              <a:rPr lang="ru-RU" sz="2400" dirty="0" smtClean="0"/>
              <a:t>Обработка запросов пользователей в ближайщий датацентр</a:t>
            </a:r>
            <a:endParaRPr lang="en-US" sz="2400" dirty="0"/>
          </a:p>
        </p:txBody>
      </p:sp>
      <p:sp>
        <p:nvSpPr>
          <p:cNvPr id="8" name="Rectangle 7"/>
          <p:cNvSpPr/>
          <p:nvPr/>
        </p:nvSpPr>
        <p:spPr>
          <a:xfrm>
            <a:off x="7829550" y="3118572"/>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sz="2000" dirty="0">
                <a:ln>
                  <a:solidFill>
                    <a:schemeClr val="bg1">
                      <a:alpha val="0"/>
                    </a:schemeClr>
                  </a:solidFill>
                </a:ln>
                <a:solidFill>
                  <a:schemeClr val="bg1">
                    <a:alpha val="99000"/>
                  </a:schemeClr>
                </a:solidFill>
              </a:rPr>
              <a:t>foo-us.cloudapp.net</a:t>
            </a:r>
          </a:p>
        </p:txBody>
      </p:sp>
      <p:sp>
        <p:nvSpPr>
          <p:cNvPr id="9" name="Rectangle 8"/>
          <p:cNvSpPr/>
          <p:nvPr/>
        </p:nvSpPr>
        <p:spPr>
          <a:xfrm>
            <a:off x="7829550" y="4014571"/>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sz="2000" dirty="0">
                <a:ln>
                  <a:solidFill>
                    <a:schemeClr val="bg1">
                      <a:alpha val="0"/>
                    </a:schemeClr>
                  </a:solidFill>
                </a:ln>
                <a:solidFill>
                  <a:schemeClr val="bg1">
                    <a:alpha val="99000"/>
                  </a:schemeClr>
                </a:solidFill>
              </a:rPr>
              <a:t>foo-europe.cloudapp.net</a:t>
            </a:r>
          </a:p>
        </p:txBody>
      </p:sp>
      <p:sp>
        <p:nvSpPr>
          <p:cNvPr id="10" name="Rectangle 9"/>
          <p:cNvSpPr/>
          <p:nvPr/>
        </p:nvSpPr>
        <p:spPr>
          <a:xfrm>
            <a:off x="7829550" y="4910566"/>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sz="2000" dirty="0">
                <a:ln>
                  <a:solidFill>
                    <a:schemeClr val="bg1">
                      <a:alpha val="0"/>
                    </a:schemeClr>
                  </a:solidFill>
                </a:ln>
                <a:solidFill>
                  <a:schemeClr val="bg1">
                    <a:alpha val="99000"/>
                  </a:schemeClr>
                </a:solidFill>
              </a:rPr>
              <a:t>foo-asia.cloudapp.net</a:t>
            </a:r>
          </a:p>
        </p:txBody>
      </p:sp>
      <p:sp>
        <p:nvSpPr>
          <p:cNvPr id="11" name="Rectangle 10"/>
          <p:cNvSpPr/>
          <p:nvPr/>
        </p:nvSpPr>
        <p:spPr>
          <a:xfrm>
            <a:off x="4443413" y="3118572"/>
            <a:ext cx="3166248" cy="1693640"/>
          </a:xfrm>
          <a:prstGeom prst="rect">
            <a:avLst/>
          </a:prstGeom>
          <a:solidFill>
            <a:schemeClr val="accent2"/>
          </a:solidFill>
          <a:ln w="9525" cap="flat" cmpd="sng" algn="ctr">
            <a:noFill/>
            <a:prstDash val="solid"/>
          </a:ln>
          <a:effectLst/>
        </p:spPr>
        <p:txBody>
          <a:bodyPr lIns="0" tIns="36576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2000" dirty="0">
                <a:ln>
                  <a:solidFill>
                    <a:schemeClr val="bg1">
                      <a:alpha val="0"/>
                    </a:schemeClr>
                  </a:solidFill>
                </a:ln>
                <a:solidFill>
                  <a:schemeClr val="bg1">
                    <a:alpha val="99000"/>
                  </a:schemeClr>
                </a:solidFill>
                <a:ea typeface="Segoe UI" pitchFamily="34" charset="0"/>
                <a:cs typeface="Segoe UI" pitchFamily="34" charset="0"/>
              </a:rPr>
              <a:t>Traffic Manager</a:t>
            </a:r>
          </a:p>
        </p:txBody>
      </p:sp>
      <p:sp>
        <p:nvSpPr>
          <p:cNvPr id="12" name="Rectangle 11"/>
          <p:cNvSpPr/>
          <p:nvPr/>
        </p:nvSpPr>
        <p:spPr>
          <a:xfrm>
            <a:off x="4586284" y="4081555"/>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dirty="0">
                <a:ln>
                  <a:solidFill>
                    <a:schemeClr val="bg1">
                      <a:alpha val="0"/>
                    </a:schemeClr>
                  </a:solidFill>
                </a:ln>
                <a:gradFill>
                  <a:gsLst>
                    <a:gs pos="0">
                      <a:srgbClr val="595959"/>
                    </a:gs>
                    <a:gs pos="86000">
                      <a:srgbClr val="595959"/>
                    </a:gs>
                  </a:gsLst>
                  <a:lin ang="5400000" scaled="0"/>
                </a:gradFill>
              </a:rPr>
              <a:t>Policies</a:t>
            </a:r>
          </a:p>
        </p:txBody>
      </p:sp>
      <p:grpSp>
        <p:nvGrpSpPr>
          <p:cNvPr id="3" name="Group 2"/>
          <p:cNvGrpSpPr/>
          <p:nvPr/>
        </p:nvGrpSpPr>
        <p:grpSpPr>
          <a:xfrm>
            <a:off x="662111" y="3705512"/>
            <a:ext cx="1736861" cy="1045934"/>
            <a:chOff x="614416" y="3798520"/>
            <a:chExt cx="1112066" cy="669684"/>
          </a:xfrm>
        </p:grpSpPr>
        <p:sp>
          <p:nvSpPr>
            <p:cNvPr id="22" name="Rectangle 21"/>
            <p:cNvSpPr/>
            <p:nvPr/>
          </p:nvSpPr>
          <p:spPr bwMode="black">
            <a:xfrm>
              <a:off x="631223" y="3806390"/>
              <a:ext cx="749405" cy="552180"/>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sp>
          <p:nvSpPr>
            <p:cNvPr id="23" name="Freeform 22"/>
            <p:cNvSpPr>
              <a:spLocks noEditPoints="1"/>
            </p:cNvSpPr>
            <p:nvPr/>
          </p:nvSpPr>
          <p:spPr bwMode="black">
            <a:xfrm>
              <a:off x="1449869" y="3910392"/>
              <a:ext cx="276613" cy="55781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24" name="Freeform 88"/>
            <p:cNvSpPr>
              <a:spLocks noEditPoints="1"/>
            </p:cNvSpPr>
            <p:nvPr/>
          </p:nvSpPr>
          <p:spPr bwMode="black">
            <a:xfrm>
              <a:off x="614416" y="3798520"/>
              <a:ext cx="789728" cy="66968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sp>
        <p:nvSpPr>
          <p:cNvPr id="13" name="Rectangle 12"/>
          <p:cNvSpPr/>
          <p:nvPr/>
        </p:nvSpPr>
        <p:spPr>
          <a:xfrm>
            <a:off x="6100756" y="4081559"/>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dirty="0">
                <a:ln>
                  <a:solidFill>
                    <a:schemeClr val="bg1">
                      <a:alpha val="0"/>
                    </a:schemeClr>
                  </a:solidFill>
                </a:ln>
                <a:gradFill>
                  <a:gsLst>
                    <a:gs pos="0">
                      <a:srgbClr val="595959"/>
                    </a:gs>
                    <a:gs pos="86000">
                      <a:srgbClr val="595959"/>
                    </a:gs>
                  </a:gsLst>
                  <a:lin ang="5400000" scaled="0"/>
                </a:gradFill>
              </a:rPr>
              <a:t>Monitoring</a:t>
            </a:r>
          </a:p>
        </p:txBody>
      </p:sp>
      <p:sp>
        <p:nvSpPr>
          <p:cNvPr id="14" name="Rectangle 13"/>
          <p:cNvSpPr/>
          <p:nvPr/>
        </p:nvSpPr>
        <p:spPr>
          <a:xfrm>
            <a:off x="2289875" y="3500154"/>
            <a:ext cx="2105063" cy="400110"/>
          </a:xfrm>
          <a:prstGeom prst="rect">
            <a:avLst/>
          </a:prstGeom>
        </p:spPr>
        <p:txBody>
          <a:bodyPr wrap="none">
            <a:spAutoFit/>
          </a:bodyPr>
          <a:lstStyle/>
          <a:p>
            <a:pPr>
              <a:spcBef>
                <a:spcPts val="1000"/>
              </a:spcBef>
              <a:buSzPct val="80000"/>
            </a:pPr>
            <a:r>
              <a:rPr lang="en-US" sz="2000" dirty="0">
                <a:ln>
                  <a:solidFill>
                    <a:schemeClr val="bg1">
                      <a:alpha val="0"/>
                    </a:schemeClr>
                  </a:solidFill>
                </a:ln>
                <a:gradFill>
                  <a:gsLst>
                    <a:gs pos="0">
                      <a:srgbClr val="595959"/>
                    </a:gs>
                    <a:gs pos="86000">
                      <a:srgbClr val="595959"/>
                    </a:gs>
                  </a:gsLst>
                  <a:lin ang="5400000" scaled="0"/>
                </a:gradFill>
              </a:rPr>
              <a:t>foo.cloudapp.net</a:t>
            </a:r>
          </a:p>
        </p:txBody>
      </p:sp>
      <p:sp>
        <p:nvSpPr>
          <p:cNvPr id="15" name="Rectangle 14"/>
          <p:cNvSpPr/>
          <p:nvPr/>
        </p:nvSpPr>
        <p:spPr>
          <a:xfrm>
            <a:off x="2522345" y="4337850"/>
            <a:ext cx="1784271" cy="400110"/>
          </a:xfrm>
          <a:prstGeom prst="rect">
            <a:avLst/>
          </a:prstGeom>
        </p:spPr>
        <p:txBody>
          <a:bodyPr wrap="none">
            <a:spAutoFit/>
          </a:bodyPr>
          <a:lstStyle/>
          <a:p>
            <a:pPr>
              <a:spcBef>
                <a:spcPts val="1000"/>
              </a:spcBef>
              <a:buSzPct val="80000"/>
            </a:pPr>
            <a:r>
              <a:rPr lang="en-US" sz="2000" dirty="0">
                <a:ln>
                  <a:solidFill>
                    <a:schemeClr val="bg1">
                      <a:alpha val="0"/>
                    </a:schemeClr>
                  </a:solidFill>
                </a:ln>
                <a:gradFill>
                  <a:gsLst>
                    <a:gs pos="0">
                      <a:srgbClr val="595959"/>
                    </a:gs>
                    <a:gs pos="86000">
                      <a:srgbClr val="595959"/>
                    </a:gs>
                  </a:gsLst>
                  <a:lin ang="5400000" scaled="0"/>
                </a:gradFill>
              </a:rPr>
              <a:t>DNS response</a:t>
            </a:r>
          </a:p>
        </p:txBody>
      </p:sp>
      <p:cxnSp>
        <p:nvCxnSpPr>
          <p:cNvPr id="16" name="Straight Arrow Connector 15"/>
          <p:cNvCxnSpPr/>
          <p:nvPr/>
        </p:nvCxnSpPr>
        <p:spPr bwMode="auto">
          <a:xfrm>
            <a:off x="2522345" y="3924913"/>
            <a:ext cx="1810916"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7" name="Straight Arrow Connector 16"/>
          <p:cNvCxnSpPr/>
          <p:nvPr/>
        </p:nvCxnSpPr>
        <p:spPr bwMode="auto">
          <a:xfrm flipH="1">
            <a:off x="2522345" y="4249982"/>
            <a:ext cx="1810917"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8" name="Elbow Connector 17"/>
          <p:cNvCxnSpPr>
            <a:endCxn id="10" idx="1"/>
          </p:cNvCxnSpPr>
          <p:nvPr/>
        </p:nvCxnSpPr>
        <p:spPr>
          <a:xfrm>
            <a:off x="2522345" y="4910566"/>
            <a:ext cx="5307205" cy="398821"/>
          </a:xfrm>
          <a:prstGeom prst="straightConnector1">
            <a:avLst/>
          </a:prstGeom>
          <a:ln w="25400">
            <a:solidFill>
              <a:schemeClr val="bg1">
                <a:lumMod val="50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22888" y="4792248"/>
            <a:ext cx="904415" cy="400110"/>
          </a:xfrm>
          <a:prstGeom prst="rect">
            <a:avLst/>
          </a:prstGeom>
        </p:spPr>
        <p:txBody>
          <a:bodyPr wrap="none">
            <a:spAutoFit/>
          </a:bodyPr>
          <a:lstStyle/>
          <a:p>
            <a:pPr>
              <a:spcBef>
                <a:spcPts val="1000"/>
              </a:spcBef>
              <a:buSzPct val="80000"/>
            </a:pPr>
            <a:r>
              <a:rPr lang="en-US" sz="2000" dirty="0">
                <a:ln>
                  <a:solidFill>
                    <a:schemeClr val="bg1">
                      <a:alpha val="0"/>
                    </a:schemeClr>
                  </a:solidFill>
                </a:ln>
                <a:gradFill>
                  <a:gsLst>
                    <a:gs pos="0">
                      <a:srgbClr val="595959"/>
                    </a:gs>
                    <a:gs pos="86000">
                      <a:srgbClr val="595959"/>
                    </a:gs>
                  </a:gsLst>
                  <a:lin ang="5400000" scaled="0"/>
                </a:gradFill>
              </a:rPr>
              <a:t>1.2.3.4</a:t>
            </a:r>
          </a:p>
        </p:txBody>
      </p:sp>
    </p:spTree>
    <p:extLst>
      <p:ext uri="{BB962C8B-B14F-4D97-AF65-F5344CB8AC3E}">
        <p14:creationId xmlns:p14="http://schemas.microsoft.com/office/powerpoint/2010/main" val="2834096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build="p"/>
      <p:bldP spid="8" grpId="0" animBg="1"/>
      <p:bldP spid="9" grpId="0" animBg="1"/>
      <p:bldP spid="10" grpId="0" animBg="1"/>
      <p:bldP spid="11" grpId="0" animBg="1"/>
      <p:bldP spid="12" grpId="0" animBg="1"/>
      <p:bldP spid="13" grpId="0" animBg="1"/>
      <p:bldP spid="14" grpId="0"/>
      <p:bldP spid="15"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smtClean="0"/>
              <a:t>Возможности облачной платформы</a:t>
            </a:r>
            <a:endParaRPr lang="en-US" dirty="0"/>
          </a:p>
        </p:txBody>
      </p:sp>
      <p:sp>
        <p:nvSpPr>
          <p:cNvPr id="6" name="Content Placeholder 5"/>
          <p:cNvSpPr>
            <a:spLocks noGrp="1"/>
          </p:cNvSpPr>
          <p:nvPr>
            <p:ph type="body" sz="quarter" idx="10"/>
          </p:nvPr>
        </p:nvSpPr>
        <p:spPr>
          <a:xfrm>
            <a:off x="516572" y="1420812"/>
            <a:ext cx="7055803" cy="4304255"/>
          </a:xfrm>
        </p:spPr>
        <p:txBody>
          <a:bodyPr/>
          <a:lstStyle/>
          <a:p>
            <a:r>
              <a:rPr lang="en-US" sz="4000" dirty="0">
                <a:solidFill>
                  <a:schemeClr val="accent2">
                    <a:alpha val="99000"/>
                  </a:schemeClr>
                </a:solidFill>
                <a:latin typeface="Segoe UI Light" pitchFamily="34" charset="0"/>
              </a:rPr>
              <a:t>Windows Azure </a:t>
            </a:r>
            <a:r>
              <a:rPr lang="ru-RU" sz="4000" dirty="0" smtClean="0">
                <a:solidFill>
                  <a:schemeClr val="accent2">
                    <a:alpha val="99000"/>
                  </a:schemeClr>
                </a:solidFill>
                <a:latin typeface="Segoe UI Light" pitchFamily="34" charset="0"/>
              </a:rPr>
              <a:t>– облачные сервисы с высоким уровнем доступности </a:t>
            </a:r>
          </a:p>
          <a:p>
            <a:r>
              <a:rPr lang="ru-RU" sz="2000" dirty="0" smtClean="0"/>
              <a:t>Помним о изменении нагрузок на сервис</a:t>
            </a:r>
          </a:p>
          <a:p>
            <a:r>
              <a:rPr lang="ru-RU" sz="2000" dirty="0" smtClean="0"/>
              <a:t>Реагируем на изменения</a:t>
            </a:r>
            <a:endParaRPr lang="en-US" sz="2000" dirty="0" smtClean="0"/>
          </a:p>
          <a:p>
            <a:pPr>
              <a:spcBef>
                <a:spcPts val="300"/>
              </a:spcBef>
            </a:pPr>
            <a:endParaRPr lang="en-US" sz="800" dirty="0"/>
          </a:p>
          <a:p>
            <a:r>
              <a:rPr lang="ru-RU" sz="4000" dirty="0" smtClean="0">
                <a:solidFill>
                  <a:schemeClr val="accent2">
                    <a:alpha val="99000"/>
                  </a:schemeClr>
                </a:solidFill>
                <a:latin typeface="Segoe UI Light" pitchFamily="34" charset="0"/>
              </a:rPr>
              <a:t>Масштабируемая архитектура</a:t>
            </a:r>
          </a:p>
          <a:p>
            <a:r>
              <a:rPr lang="ru-RU" sz="2000" dirty="0" smtClean="0"/>
              <a:t>Асинхронный доступ к ресурсам</a:t>
            </a:r>
          </a:p>
          <a:p>
            <a:r>
              <a:rPr lang="ru-RU" sz="2000" dirty="0" smtClean="0"/>
              <a:t>Масштабирование при нагрузке </a:t>
            </a:r>
            <a:endParaRPr lang="en-US" sz="800" dirty="0"/>
          </a:p>
          <a:p>
            <a:r>
              <a:rPr lang="ru-RU" sz="4000" dirty="0" smtClean="0">
                <a:solidFill>
                  <a:schemeClr val="accent2">
                    <a:alpha val="99000"/>
                  </a:schemeClr>
                </a:solidFill>
                <a:latin typeface="Segoe UI Light" pitchFamily="34" charset="0"/>
              </a:rPr>
              <a:t>Маскимум производительности</a:t>
            </a:r>
          </a:p>
          <a:p>
            <a:r>
              <a:rPr lang="ru-RU" sz="2000" dirty="0" smtClean="0"/>
              <a:t>Кэширование, </a:t>
            </a:r>
            <a:r>
              <a:rPr lang="en-US" sz="2000" dirty="0" smtClean="0"/>
              <a:t>CDN, Traffic Manager</a:t>
            </a:r>
            <a:r>
              <a:rPr lang="ru-RU" sz="2000" dirty="0" smtClean="0"/>
              <a:t>, </a:t>
            </a:r>
            <a:r>
              <a:rPr lang="en-US" sz="2000" dirty="0" err="1" smtClean="0"/>
              <a:t>etc</a:t>
            </a:r>
            <a:endParaRPr lang="en-US" sz="2000" dirty="0"/>
          </a:p>
        </p:txBody>
      </p:sp>
      <p:sp>
        <p:nvSpPr>
          <p:cNvPr id="4" name="Freeform 18"/>
          <p:cNvSpPr>
            <a:spLocks noEditPoints="1"/>
          </p:cNvSpPr>
          <p:nvPr/>
        </p:nvSpPr>
        <p:spPr bwMode="black">
          <a:xfrm>
            <a:off x="8084880" y="2589388"/>
            <a:ext cx="2359778" cy="287890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8934332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74" y="1044707"/>
            <a:ext cx="1697646" cy="41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00223" y="1510125"/>
            <a:ext cx="2238680" cy="492443"/>
          </a:xfrm>
          <a:prstGeom prst="rect">
            <a:avLst/>
          </a:prstGeom>
          <a:noFill/>
        </p:spPr>
        <p:txBody>
          <a:bodyPr wrap="square" lIns="0" tIns="0" rIns="0" bIns="0" rtlCol="0">
            <a:spAutoFit/>
          </a:bodyPr>
          <a:lstStyle/>
          <a:p>
            <a:r>
              <a:rPr lang="ru-RU" sz="1600" dirty="0"/>
              <a:t>Веб платформа для спортивных команд</a:t>
            </a:r>
            <a:endParaRPr lang="ru-RU" sz="1600" dirty="0">
              <a:gradFill>
                <a:gsLst>
                  <a:gs pos="0">
                    <a:schemeClr val="tx1"/>
                  </a:gs>
                  <a:gs pos="86000">
                    <a:schemeClr val="tx1"/>
                  </a:gs>
                </a:gsLst>
                <a:lin ang="5400000" scaled="0"/>
              </a:gradFill>
            </a:endParaRPr>
          </a:p>
        </p:txBody>
      </p:sp>
      <p:sp>
        <p:nvSpPr>
          <p:cNvPr id="14" name="TextBox 13"/>
          <p:cNvSpPr txBox="1"/>
          <p:nvPr/>
        </p:nvSpPr>
        <p:spPr>
          <a:xfrm>
            <a:off x="3364707" y="1694791"/>
            <a:ext cx="2281415" cy="738664"/>
          </a:xfrm>
          <a:prstGeom prst="rect">
            <a:avLst/>
          </a:prstGeom>
          <a:noFill/>
        </p:spPr>
        <p:txBody>
          <a:bodyPr wrap="square" lIns="0" tIns="0" rIns="0" bIns="0" rtlCol="0">
            <a:spAutoFit/>
          </a:bodyPr>
          <a:lstStyle/>
          <a:p>
            <a:r>
              <a:rPr lang="ru-RU" sz="1600" dirty="0"/>
              <a:t>Пряники – сервис</a:t>
            </a:r>
            <a:r>
              <a:rPr lang="en-US" sz="1600" dirty="0"/>
              <a:t> </a:t>
            </a:r>
            <a:r>
              <a:rPr lang="ru-RU" sz="1600" dirty="0"/>
              <a:t>для нематериальной  мотивации персонала</a:t>
            </a:r>
            <a:endParaRPr lang="ru-RU" sz="1600" dirty="0">
              <a:gradFill>
                <a:gsLst>
                  <a:gs pos="0">
                    <a:schemeClr val="tx1"/>
                  </a:gs>
                  <a:gs pos="86000">
                    <a:schemeClr val="tx1"/>
                  </a:gs>
                </a:gsLst>
                <a:lin ang="5400000" scaled="0"/>
              </a:gradFill>
            </a:endParaRPr>
          </a:p>
        </p:txBody>
      </p:sp>
      <p:sp>
        <p:nvSpPr>
          <p:cNvPr id="16" name="TextBox 15"/>
          <p:cNvSpPr txBox="1"/>
          <p:nvPr/>
        </p:nvSpPr>
        <p:spPr>
          <a:xfrm>
            <a:off x="6260281" y="1755070"/>
            <a:ext cx="2640252" cy="492443"/>
          </a:xfrm>
          <a:prstGeom prst="rect">
            <a:avLst/>
          </a:prstGeom>
          <a:noFill/>
        </p:spPr>
        <p:txBody>
          <a:bodyPr wrap="square" lIns="0" tIns="0" rIns="0" bIns="0" rtlCol="0">
            <a:spAutoFit/>
          </a:bodyPr>
          <a:lstStyle/>
          <a:p>
            <a:r>
              <a:rPr lang="ru-RU" sz="1600" dirty="0"/>
              <a:t>Сервис для удаленного управления </a:t>
            </a:r>
            <a:r>
              <a:rPr lang="en-US" sz="1600" dirty="0"/>
              <a:t>IT </a:t>
            </a:r>
            <a:r>
              <a:rPr lang="ru-RU" sz="1600" dirty="0"/>
              <a:t>ресурсами</a:t>
            </a:r>
            <a:endParaRPr lang="ru-RU" sz="1600" dirty="0">
              <a:gradFill>
                <a:gsLst>
                  <a:gs pos="0">
                    <a:schemeClr val="tx1"/>
                  </a:gs>
                  <a:gs pos="86000">
                    <a:schemeClr val="tx1"/>
                  </a:gs>
                </a:gsLst>
                <a:lin ang="5400000" scaled="0"/>
              </a:gradFill>
            </a:endParaRP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699" y="1158431"/>
            <a:ext cx="22092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710" y="1158432"/>
            <a:ext cx="2003479" cy="27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911335" y="1795262"/>
            <a:ext cx="2958496" cy="615537"/>
          </a:xfrm>
          <a:prstGeom prst="rect">
            <a:avLst/>
          </a:prstGeom>
        </p:spPr>
        <p:txBody>
          <a:bodyPr wrap="square" lIns="121883" tIns="60941" rIns="121883" bIns="60941">
            <a:spAutoFit/>
          </a:bodyPr>
          <a:lstStyle/>
          <a:p>
            <a:r>
              <a:rPr lang="en-US" sz="1600" dirty="0" err="1"/>
              <a:t>Wizee</a:t>
            </a:r>
            <a:r>
              <a:rPr lang="en-US" sz="1600" dirty="0"/>
              <a:t> </a:t>
            </a:r>
            <a:r>
              <a:rPr lang="ru-RU" sz="1600" dirty="0"/>
              <a:t>Шопинг – мобильный гид по торговым центрам</a:t>
            </a:r>
          </a:p>
        </p:txBody>
      </p: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050" y="2086424"/>
            <a:ext cx="1935089" cy="88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376050" y="3103097"/>
            <a:ext cx="2397611" cy="492443"/>
          </a:xfrm>
          <a:prstGeom prst="rect">
            <a:avLst/>
          </a:prstGeom>
          <a:noFill/>
        </p:spPr>
        <p:txBody>
          <a:bodyPr wrap="square" lIns="0" tIns="0" rIns="0" bIns="0" rtlCol="0">
            <a:spAutoFit/>
          </a:bodyPr>
          <a:lstStyle/>
          <a:p>
            <a:r>
              <a:rPr lang="ru-RU" sz="1600" dirty="0"/>
              <a:t>Всероссийская школьная образовательная сеть</a:t>
            </a:r>
            <a:endParaRPr lang="ru-RU" sz="1600" dirty="0">
              <a:gradFill>
                <a:gsLst>
                  <a:gs pos="0">
                    <a:schemeClr val="tx1"/>
                  </a:gs>
                  <a:gs pos="86000">
                    <a:schemeClr val="tx1"/>
                  </a:gs>
                </a:gsLst>
                <a:lin ang="5400000" scaled="0"/>
              </a:gradFill>
            </a:endParaRPr>
          </a:p>
        </p:txBody>
      </p:sp>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0942" y="3078457"/>
            <a:ext cx="3235760" cy="40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3441426" y="3433035"/>
            <a:ext cx="2646519" cy="738664"/>
          </a:xfrm>
          <a:prstGeom prst="rect">
            <a:avLst/>
          </a:prstGeom>
          <a:noFill/>
        </p:spPr>
        <p:txBody>
          <a:bodyPr wrap="square" lIns="0" tIns="0" rIns="0" bIns="0" rtlCol="0">
            <a:spAutoFit/>
          </a:bodyPr>
          <a:lstStyle/>
          <a:p>
            <a:r>
              <a:rPr lang="ru-RU" sz="1600" dirty="0"/>
              <a:t>Инструмент для выбора  надежного партнера по разработке веб-сайтов</a:t>
            </a:r>
            <a:endParaRPr lang="ru-RU" sz="1600" dirty="0">
              <a:gradFill>
                <a:gsLst>
                  <a:gs pos="0">
                    <a:schemeClr val="tx1"/>
                  </a:gs>
                  <a:gs pos="86000">
                    <a:schemeClr val="tx1"/>
                  </a:gs>
                </a:gsLst>
                <a:lin ang="5400000" scaled="0"/>
              </a:gradFill>
            </a:endParaRPr>
          </a:p>
        </p:txBody>
      </p:sp>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4913" y="2537487"/>
            <a:ext cx="1536300" cy="45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6524913" y="2995713"/>
            <a:ext cx="2227048" cy="492443"/>
          </a:xfrm>
          <a:prstGeom prst="rect">
            <a:avLst/>
          </a:prstGeom>
          <a:noFill/>
        </p:spPr>
        <p:txBody>
          <a:bodyPr wrap="square" lIns="0" tIns="0" rIns="0" bIns="0" rtlCol="0">
            <a:spAutoFit/>
          </a:bodyPr>
          <a:lstStyle/>
          <a:p>
            <a:r>
              <a:rPr lang="ru-RU" sz="1600" dirty="0"/>
              <a:t>Облачный сервис по извлечению данных </a:t>
            </a:r>
            <a:endParaRPr lang="ru-RU" sz="1600" dirty="0">
              <a:gradFill>
                <a:gsLst>
                  <a:gs pos="0">
                    <a:schemeClr val="tx1"/>
                  </a:gs>
                  <a:gs pos="86000">
                    <a:schemeClr val="tx1"/>
                  </a:gs>
                </a:gsLst>
                <a:lin ang="5400000" scaled="0"/>
              </a:gradFill>
            </a:endParaRPr>
          </a:p>
        </p:txBody>
      </p:sp>
      <p:pic>
        <p:nvPicPr>
          <p:cNvPr id="104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5659" y="2393175"/>
            <a:ext cx="2569099" cy="6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9059769" y="3192484"/>
            <a:ext cx="2340876" cy="984885"/>
          </a:xfrm>
          <a:prstGeom prst="rect">
            <a:avLst/>
          </a:prstGeom>
          <a:noFill/>
        </p:spPr>
        <p:txBody>
          <a:bodyPr wrap="square" lIns="0" tIns="0" rIns="0" bIns="0" rtlCol="0">
            <a:spAutoFit/>
          </a:bodyPr>
          <a:lstStyle/>
          <a:p>
            <a:r>
              <a:rPr lang="ru-RU" sz="1600" dirty="0"/>
              <a:t>Облачный сервис для организации и проведения онлайн мероприятий</a:t>
            </a:r>
            <a:endParaRPr lang="ru-RU" sz="1600" dirty="0">
              <a:gradFill>
                <a:gsLst>
                  <a:gs pos="0">
                    <a:schemeClr val="tx1"/>
                  </a:gs>
                  <a:gs pos="86000">
                    <a:schemeClr val="tx1"/>
                  </a:gs>
                </a:gsLst>
                <a:lin ang="5400000" scaled="0"/>
              </a:gradFill>
            </a:endParaRPr>
          </a:p>
        </p:txBody>
      </p:sp>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927" y="3599523"/>
            <a:ext cx="286945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201936" y="4778496"/>
            <a:ext cx="3322083" cy="246221"/>
          </a:xfrm>
          <a:prstGeom prst="rect">
            <a:avLst/>
          </a:prstGeom>
          <a:noFill/>
        </p:spPr>
        <p:txBody>
          <a:bodyPr wrap="square" lIns="0" tIns="0" rIns="0" bIns="0" rtlCol="0">
            <a:spAutoFit/>
          </a:bodyPr>
          <a:lstStyle/>
          <a:p>
            <a:r>
              <a:rPr lang="ru-RU" sz="1600" dirty="0"/>
              <a:t>Сервис для путешественников</a:t>
            </a:r>
            <a:endParaRPr lang="ru-RU" sz="1600" dirty="0">
              <a:gradFill>
                <a:gsLst>
                  <a:gs pos="0">
                    <a:schemeClr val="tx1"/>
                  </a:gs>
                  <a:gs pos="86000">
                    <a:schemeClr val="tx1"/>
                  </a:gs>
                </a:gsLst>
                <a:lin ang="5400000" scaled="0"/>
              </a:gradFill>
            </a:endParaRPr>
          </a:p>
        </p:txBody>
      </p:sp>
      <p:pic>
        <p:nvPicPr>
          <p:cNvPr id="1043"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03254" y="4292004"/>
            <a:ext cx="2145741"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5754565" y="4867693"/>
            <a:ext cx="2646519" cy="492443"/>
          </a:xfrm>
          <a:prstGeom prst="rect">
            <a:avLst/>
          </a:prstGeom>
          <a:noFill/>
        </p:spPr>
        <p:txBody>
          <a:bodyPr wrap="square" lIns="0" tIns="0" rIns="0" bIns="0" rtlCol="0">
            <a:spAutoFit/>
          </a:bodyPr>
          <a:lstStyle/>
          <a:p>
            <a:r>
              <a:rPr lang="ru-RU" sz="1600" dirty="0"/>
              <a:t>Управление процессом подбора персонала</a:t>
            </a:r>
            <a:endParaRPr lang="ru-RU" sz="1600" dirty="0">
              <a:gradFill>
                <a:gsLst>
                  <a:gs pos="0">
                    <a:schemeClr val="tx1"/>
                  </a:gs>
                  <a:gs pos="86000">
                    <a:schemeClr val="tx1"/>
                  </a:gs>
                </a:gsLst>
                <a:lin ang="5400000" scaled="0"/>
              </a:gradFill>
            </a:endParaRPr>
          </a:p>
        </p:txBody>
      </p:sp>
      <p:pic>
        <p:nvPicPr>
          <p:cNvPr id="1045" name="Picture 21" descr="&amp;#1047;&amp;#1040;&amp;#1054; &amp;#171;&amp;#1056;&amp;#1091;&amp;#1089;&amp;#1089;&amp;#1082;&amp;#1072;&amp;#1103; &amp;#1052;&amp;#1077;&amp;#1076;&amp;#1080;&amp;#1072;&amp;#1075;&amp;#1088;&amp;#1091;&amp;#1087;&amp;#1087;&amp;#1072;&amp;#1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17507" y="4679027"/>
            <a:ext cx="2177441" cy="95144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9017506" y="5807769"/>
            <a:ext cx="2836554" cy="492443"/>
          </a:xfrm>
          <a:prstGeom prst="rect">
            <a:avLst/>
          </a:prstGeom>
          <a:noFill/>
        </p:spPr>
        <p:txBody>
          <a:bodyPr wrap="square" lIns="0" tIns="0" rIns="0" bIns="0" rtlCol="0">
            <a:spAutoFit/>
          </a:bodyPr>
          <a:lstStyle/>
          <a:p>
            <a:r>
              <a:rPr lang="ru-RU" sz="1600" dirty="0"/>
              <a:t>Трансляция премии </a:t>
            </a:r>
            <a:endParaRPr lang="en-US" sz="1600" dirty="0"/>
          </a:p>
          <a:p>
            <a:r>
              <a:rPr lang="en-US" sz="1600" dirty="0"/>
              <a:t>“</a:t>
            </a:r>
            <a:r>
              <a:rPr lang="ru-RU" sz="1600" dirty="0"/>
              <a:t>Золотой граммофон</a:t>
            </a:r>
            <a:r>
              <a:rPr lang="en-US" sz="1600" dirty="0"/>
              <a:t>”</a:t>
            </a:r>
            <a:r>
              <a:rPr lang="ru-RU" sz="1600" dirty="0"/>
              <a:t> онлайн</a:t>
            </a:r>
            <a:endParaRPr lang="ru-RU" sz="1600" dirty="0">
              <a:gradFill>
                <a:gsLst>
                  <a:gs pos="0">
                    <a:schemeClr val="tx1"/>
                  </a:gs>
                  <a:gs pos="86000">
                    <a:schemeClr val="tx1"/>
                  </a:gs>
                </a:gsLst>
                <a:lin ang="5400000" scaled="0"/>
              </a:gradFill>
            </a:endParaRPr>
          </a:p>
        </p:txBody>
      </p:sp>
      <p:pic>
        <p:nvPicPr>
          <p:cNvPr id="1046" name="Picture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8798" y="5107599"/>
            <a:ext cx="3276408" cy="55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2095217" y="5575228"/>
            <a:ext cx="3322083" cy="246221"/>
          </a:xfrm>
          <a:prstGeom prst="rect">
            <a:avLst/>
          </a:prstGeom>
          <a:noFill/>
        </p:spPr>
        <p:txBody>
          <a:bodyPr wrap="square" lIns="0" tIns="0" rIns="0" bIns="0" rtlCol="0">
            <a:spAutoFit/>
          </a:bodyPr>
          <a:lstStyle/>
          <a:p>
            <a:r>
              <a:rPr lang="ru-RU" sz="1600" dirty="0"/>
              <a:t>Онлайн трансляции представлений</a:t>
            </a:r>
            <a:endParaRPr lang="ru-RU" sz="1600" dirty="0">
              <a:gradFill>
                <a:gsLst>
                  <a:gs pos="0">
                    <a:schemeClr val="tx1"/>
                  </a:gs>
                  <a:gs pos="86000">
                    <a:schemeClr val="tx1"/>
                  </a:gs>
                </a:gsLst>
                <a:lin ang="5400000" scaled="0"/>
              </a:gradFill>
            </a:endParaRPr>
          </a:p>
        </p:txBody>
      </p:sp>
      <p:sp>
        <p:nvSpPr>
          <p:cNvPr id="30" name="Title 67"/>
          <p:cNvSpPr txBox="1">
            <a:spLocks/>
          </p:cNvSpPr>
          <p:nvPr/>
        </p:nvSpPr>
        <p:spPr>
          <a:xfrm>
            <a:off x="609441" y="274637"/>
            <a:ext cx="10969943" cy="490067"/>
          </a:xfrm>
          <a:prstGeom prst="rect">
            <a:avLst/>
          </a:prstGeom>
        </p:spPr>
        <p:txBody>
          <a:bodyPr lIns="121883" tIns="60941" rIns="121883" bIns="6094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latin typeface="Segoe Light" pitchFamily="34" charset="0"/>
              </a:rPr>
              <a:t>Powered by Windows Azure: </a:t>
            </a:r>
            <a:r>
              <a:rPr lang="ru-RU" sz="3200" dirty="0">
                <a:latin typeface="Segoe Light" pitchFamily="34" charset="0"/>
              </a:rPr>
              <a:t>сделано в России</a:t>
            </a:r>
          </a:p>
        </p:txBody>
      </p:sp>
      <p:pic>
        <p:nvPicPr>
          <p:cNvPr id="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4703" y="884551"/>
            <a:ext cx="1690508" cy="810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abokov\Documents\Azure\Partners\Wizee\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87991" y="863761"/>
            <a:ext cx="1218883"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952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487561" y="1129556"/>
            <a:ext cx="2313193" cy="1092517"/>
            <a:chOff x="171449" y="96965"/>
            <a:chExt cx="2004823" cy="1092518"/>
          </a:xfrm>
        </p:grpSpPr>
        <p:pic>
          <p:nvPicPr>
            <p:cNvPr id="37" name="Picture 8" descr="Description: RP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9" y="96965"/>
              <a:ext cx="16859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236030" y="697040"/>
              <a:ext cx="1940242" cy="492443"/>
            </a:xfrm>
            <a:prstGeom prst="rect">
              <a:avLst/>
            </a:prstGeom>
            <a:noFill/>
          </p:spPr>
          <p:txBody>
            <a:bodyPr wrap="square" lIns="0" tIns="0" rIns="0" bIns="0" rtlCol="0">
              <a:spAutoFit/>
            </a:bodyPr>
            <a:lstStyle/>
            <a:p>
              <a:r>
                <a:rPr lang="ru-RU" sz="1600" dirty="0"/>
                <a:t>Платформа создания бизнес-приложений</a:t>
              </a:r>
              <a:endParaRPr lang="ru-RU" sz="1600" dirty="0">
                <a:gradFill>
                  <a:gsLst>
                    <a:gs pos="0">
                      <a:schemeClr val="tx1"/>
                    </a:gs>
                    <a:gs pos="86000">
                      <a:schemeClr val="tx1"/>
                    </a:gs>
                  </a:gsLst>
                  <a:lin ang="5400000" scaled="0"/>
                </a:gradFill>
              </a:endParaRPr>
            </a:p>
          </p:txBody>
        </p:sp>
      </p:grpSp>
      <p:grpSp>
        <p:nvGrpSpPr>
          <p:cNvPr id="39" name="Group 38"/>
          <p:cNvGrpSpPr/>
          <p:nvPr/>
        </p:nvGrpSpPr>
        <p:grpSpPr>
          <a:xfrm>
            <a:off x="2990453" y="1064820"/>
            <a:ext cx="2055145" cy="1225488"/>
            <a:chOff x="3535870" y="373762"/>
            <a:chExt cx="1781175" cy="1225488"/>
          </a:xfrm>
        </p:grpSpPr>
        <p:pic>
          <p:nvPicPr>
            <p:cNvPr id="40" name="Picture 5" descr="image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870" y="373762"/>
              <a:ext cx="17811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535870" y="1106807"/>
              <a:ext cx="1781175" cy="492443"/>
            </a:xfrm>
            <a:prstGeom prst="rect">
              <a:avLst/>
            </a:prstGeom>
            <a:noFill/>
          </p:spPr>
          <p:txBody>
            <a:bodyPr wrap="square" lIns="0" tIns="0" rIns="0" bIns="0" rtlCol="0">
              <a:spAutoFit/>
            </a:bodyPr>
            <a:lstStyle/>
            <a:p>
              <a:pPr algn="r"/>
              <a:r>
                <a:rPr lang="ru-RU" sz="1600" dirty="0"/>
                <a:t>Сервис создания и обработки диаграмм</a:t>
              </a:r>
              <a:endParaRPr lang="ru-RU" sz="1600" dirty="0">
                <a:gradFill>
                  <a:gsLst>
                    <a:gs pos="0">
                      <a:schemeClr val="tx1"/>
                    </a:gs>
                    <a:gs pos="86000">
                      <a:schemeClr val="tx1"/>
                    </a:gs>
                  </a:gsLst>
                  <a:lin ang="5400000" scaled="0"/>
                </a:gradFill>
              </a:endParaRPr>
            </a:p>
          </p:txBody>
        </p:sp>
      </p:grpSp>
      <p:grpSp>
        <p:nvGrpSpPr>
          <p:cNvPr id="45" name="Group 44"/>
          <p:cNvGrpSpPr/>
          <p:nvPr/>
        </p:nvGrpSpPr>
        <p:grpSpPr>
          <a:xfrm>
            <a:off x="8790436" y="2780940"/>
            <a:ext cx="2835441" cy="1081353"/>
            <a:chOff x="6267069" y="2224585"/>
            <a:chExt cx="2457450" cy="1081352"/>
          </a:xfrm>
        </p:grpSpPr>
        <p:pic>
          <p:nvPicPr>
            <p:cNvPr id="46" name="Picture 3" descr="Description: http://backtogeek.com/wp-content/plugins/rss-poster/cache/339c3_news360_logo.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42" y="2224585"/>
              <a:ext cx="1766728" cy="58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p:cNvSpPr txBox="1"/>
            <p:nvPr/>
          </p:nvSpPr>
          <p:spPr>
            <a:xfrm>
              <a:off x="6267069" y="2813495"/>
              <a:ext cx="2457450" cy="492442"/>
            </a:xfrm>
            <a:prstGeom prst="rect">
              <a:avLst/>
            </a:prstGeom>
            <a:noFill/>
          </p:spPr>
          <p:txBody>
            <a:bodyPr wrap="square" lIns="0" tIns="0" rIns="0" bIns="0" rtlCol="0">
              <a:spAutoFit/>
            </a:bodyPr>
            <a:lstStyle/>
            <a:p>
              <a:pPr algn="ctr"/>
              <a:r>
                <a:rPr lang="ru-RU" sz="1600" dirty="0"/>
                <a:t>Новостной сервис на всех платформах</a:t>
              </a:r>
              <a:endParaRPr lang="ru-RU" sz="1600" dirty="0">
                <a:gradFill>
                  <a:gsLst>
                    <a:gs pos="0">
                      <a:schemeClr val="tx1"/>
                    </a:gs>
                    <a:gs pos="86000">
                      <a:schemeClr val="tx1"/>
                    </a:gs>
                  </a:gsLst>
                  <a:lin ang="5400000" scaled="0"/>
                </a:gradFill>
              </a:endParaRPr>
            </a:p>
          </p:txBody>
        </p:sp>
      </p:grpSp>
      <p:grpSp>
        <p:nvGrpSpPr>
          <p:cNvPr id="48" name="Group 47"/>
          <p:cNvGrpSpPr/>
          <p:nvPr/>
        </p:nvGrpSpPr>
        <p:grpSpPr>
          <a:xfrm>
            <a:off x="305103" y="2329127"/>
            <a:ext cx="2685349" cy="954180"/>
            <a:chOff x="2513272" y="1261711"/>
            <a:chExt cx="2000250" cy="681394"/>
          </a:xfrm>
        </p:grpSpPr>
        <p:pic>
          <p:nvPicPr>
            <p:cNvPr id="49" name="Picture 4" descr="image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272" y="1261711"/>
              <a:ext cx="2000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2513272" y="1767275"/>
              <a:ext cx="1887699" cy="175830"/>
            </a:xfrm>
            <a:prstGeom prst="rect">
              <a:avLst/>
            </a:prstGeom>
            <a:noFill/>
          </p:spPr>
          <p:txBody>
            <a:bodyPr wrap="square" lIns="0" tIns="0" rIns="0" bIns="0" rtlCol="0">
              <a:spAutoFit/>
            </a:bodyPr>
            <a:lstStyle/>
            <a:p>
              <a:pPr algn="ctr"/>
              <a:r>
                <a:rPr lang="en-US" sz="1600" dirty="0"/>
                <a:t>ERP </a:t>
              </a:r>
              <a:r>
                <a:rPr lang="ru-RU" sz="1600" dirty="0"/>
                <a:t>в облаке</a:t>
              </a:r>
              <a:endParaRPr lang="ru-RU" sz="1600" dirty="0">
                <a:gradFill>
                  <a:gsLst>
                    <a:gs pos="0">
                      <a:schemeClr val="tx1"/>
                    </a:gs>
                    <a:gs pos="86000">
                      <a:schemeClr val="tx1"/>
                    </a:gs>
                  </a:gsLst>
                  <a:lin ang="5400000" scaled="0"/>
                </a:gradFill>
              </a:endParaRPr>
            </a:p>
          </p:txBody>
        </p:sp>
      </p:grpSp>
      <p:grpSp>
        <p:nvGrpSpPr>
          <p:cNvPr id="51" name="Group 50"/>
          <p:cNvGrpSpPr/>
          <p:nvPr/>
        </p:nvGrpSpPr>
        <p:grpSpPr>
          <a:xfrm>
            <a:off x="6632913" y="4102177"/>
            <a:ext cx="1694671" cy="989316"/>
            <a:chOff x="171449" y="2966656"/>
            <a:chExt cx="1468755" cy="989315"/>
          </a:xfrm>
        </p:grpSpPr>
        <p:pic>
          <p:nvPicPr>
            <p:cNvPr id="52" name="Picture 12" descr="image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 y="2966656"/>
              <a:ext cx="1457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171449" y="3463529"/>
              <a:ext cx="1468755" cy="492442"/>
            </a:xfrm>
            <a:prstGeom prst="rect">
              <a:avLst/>
            </a:prstGeom>
            <a:noFill/>
          </p:spPr>
          <p:txBody>
            <a:bodyPr wrap="square" lIns="0" tIns="0" rIns="0" bIns="0" rtlCol="0">
              <a:spAutoFit/>
            </a:bodyPr>
            <a:lstStyle/>
            <a:p>
              <a:r>
                <a:rPr lang="ru-RU" sz="1600" dirty="0"/>
                <a:t>Видео-трансляции</a:t>
              </a:r>
              <a:endParaRPr lang="ru-RU" sz="1600" dirty="0">
                <a:gradFill>
                  <a:gsLst>
                    <a:gs pos="0">
                      <a:schemeClr val="tx1"/>
                    </a:gs>
                    <a:gs pos="86000">
                      <a:schemeClr val="tx1"/>
                    </a:gs>
                  </a:gsLst>
                  <a:lin ang="5400000" scaled="0"/>
                </a:gradFill>
              </a:endParaRPr>
            </a:p>
          </p:txBody>
        </p:sp>
      </p:grpSp>
      <p:grpSp>
        <p:nvGrpSpPr>
          <p:cNvPr id="55" name="Group 54"/>
          <p:cNvGrpSpPr/>
          <p:nvPr/>
        </p:nvGrpSpPr>
        <p:grpSpPr>
          <a:xfrm>
            <a:off x="9459831" y="1138891"/>
            <a:ext cx="1784107" cy="1395033"/>
            <a:chOff x="7378275" y="316040"/>
            <a:chExt cx="1546269" cy="1395031"/>
          </a:xfrm>
        </p:grpSpPr>
        <p:pic>
          <p:nvPicPr>
            <p:cNvPr id="56" name="Picture 1" descr="Description: http://www.wobot.ru/images/wobot-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794" y="316040"/>
              <a:ext cx="142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a:off x="7378275" y="726187"/>
              <a:ext cx="1546269" cy="984884"/>
            </a:xfrm>
            <a:prstGeom prst="rect">
              <a:avLst/>
            </a:prstGeom>
            <a:noFill/>
          </p:spPr>
          <p:txBody>
            <a:bodyPr wrap="square" lIns="0" tIns="0" rIns="0" bIns="0" rtlCol="0">
              <a:spAutoFit/>
            </a:bodyPr>
            <a:lstStyle/>
            <a:p>
              <a:pPr algn="ctr"/>
              <a:r>
                <a:rPr lang="ru-RU" sz="1600" dirty="0"/>
                <a:t>Инструмент поиска по социальным медиа</a:t>
              </a:r>
              <a:endParaRPr lang="ru-RU" sz="1600" dirty="0">
                <a:gradFill>
                  <a:gsLst>
                    <a:gs pos="0">
                      <a:schemeClr val="tx1"/>
                    </a:gs>
                    <a:gs pos="86000">
                      <a:schemeClr val="tx1"/>
                    </a:gs>
                  </a:gsLst>
                  <a:lin ang="5400000" scaled="0"/>
                </a:gradFill>
              </a:endParaRPr>
            </a:p>
          </p:txBody>
        </p:sp>
      </p:grpSp>
      <p:grpSp>
        <p:nvGrpSpPr>
          <p:cNvPr id="61" name="Group 60"/>
          <p:cNvGrpSpPr/>
          <p:nvPr/>
        </p:nvGrpSpPr>
        <p:grpSpPr>
          <a:xfrm>
            <a:off x="3519580" y="2568525"/>
            <a:ext cx="1898648" cy="1277351"/>
            <a:chOff x="2496312" y="2995374"/>
            <a:chExt cx="1645540" cy="1277351"/>
          </a:xfrm>
        </p:grpSpPr>
        <p:pic>
          <p:nvPicPr>
            <p:cNvPr id="62" name="Picture 15" descr="Description: magora.r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2601" y="2995374"/>
              <a:ext cx="1619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p:nvPr/>
          </p:nvSpPr>
          <p:spPr>
            <a:xfrm>
              <a:off x="2496312" y="3780282"/>
              <a:ext cx="1645540" cy="492443"/>
            </a:xfrm>
            <a:prstGeom prst="rect">
              <a:avLst/>
            </a:prstGeom>
            <a:noFill/>
          </p:spPr>
          <p:txBody>
            <a:bodyPr wrap="square" lIns="0" tIns="0" rIns="0" bIns="0" rtlCol="0">
              <a:spAutoFit/>
            </a:bodyPr>
            <a:lstStyle/>
            <a:p>
              <a:pPr algn="r"/>
              <a:r>
                <a:rPr lang="ru-RU" sz="1600" dirty="0"/>
                <a:t>Портал для малого бизнеса</a:t>
              </a:r>
            </a:p>
          </p:txBody>
        </p:sp>
      </p:grpSp>
      <p:pic>
        <p:nvPicPr>
          <p:cNvPr id="64" name="Picture 18" descr="Description: «ЛАЙВ!» — 1С через интернет"/>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921" y="3369843"/>
            <a:ext cx="1947877" cy="6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64"/>
          <p:cNvGrpSpPr/>
          <p:nvPr/>
        </p:nvGrpSpPr>
        <p:grpSpPr>
          <a:xfrm>
            <a:off x="9122460" y="3949308"/>
            <a:ext cx="2318907" cy="1025843"/>
            <a:chOff x="4535994" y="3493103"/>
            <a:chExt cx="2009775" cy="1025843"/>
          </a:xfrm>
        </p:grpSpPr>
        <p:pic>
          <p:nvPicPr>
            <p:cNvPr id="66" name="Picture 17" descr="image0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5994" y="3493103"/>
              <a:ext cx="2009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4535994" y="4026503"/>
              <a:ext cx="2009775" cy="492443"/>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ctr"/>
              <a:r>
                <a:rPr lang="ru-RU" sz="1600" dirty="0"/>
                <a:t>Социальная сеть интересных мест</a:t>
              </a:r>
            </a:p>
          </p:txBody>
        </p:sp>
      </p:grpSp>
      <p:pic>
        <p:nvPicPr>
          <p:cNvPr id="3074" name="Picture 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4902" y="5767714"/>
            <a:ext cx="2923361"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27584" y="5086796"/>
            <a:ext cx="3461877"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 name="Group 68"/>
          <p:cNvGrpSpPr/>
          <p:nvPr/>
        </p:nvGrpSpPr>
        <p:grpSpPr>
          <a:xfrm>
            <a:off x="6217488" y="2813729"/>
            <a:ext cx="2110096" cy="1294771"/>
            <a:chOff x="4648840" y="2958083"/>
            <a:chExt cx="1828800" cy="1294769"/>
          </a:xfrm>
        </p:grpSpPr>
        <p:sp>
          <p:nvSpPr>
            <p:cNvPr id="44" name="TextBox 43"/>
            <p:cNvSpPr txBox="1"/>
            <p:nvPr/>
          </p:nvSpPr>
          <p:spPr>
            <a:xfrm>
              <a:off x="4902601" y="3514189"/>
              <a:ext cx="1471634" cy="738663"/>
            </a:xfrm>
            <a:prstGeom prst="rect">
              <a:avLst/>
            </a:prstGeom>
            <a:noFill/>
          </p:spPr>
          <p:txBody>
            <a:bodyPr wrap="square" lIns="0" tIns="0" rIns="0" bIns="0" rtlCol="0">
              <a:spAutoFit/>
            </a:bodyPr>
            <a:lstStyle/>
            <a:p>
              <a:r>
                <a:rPr lang="ru-RU" sz="1600" dirty="0"/>
                <a:t>Сервис создания динамического видео </a:t>
              </a:r>
              <a:endParaRPr lang="ru-RU" sz="1600" dirty="0">
                <a:gradFill>
                  <a:gsLst>
                    <a:gs pos="0">
                      <a:schemeClr val="tx1"/>
                    </a:gs>
                    <a:gs pos="86000">
                      <a:schemeClr val="tx1"/>
                    </a:gs>
                  </a:gsLst>
                  <a:lin ang="5400000" scaled="0"/>
                </a:gradFill>
              </a:endParaRPr>
            </a:p>
          </p:txBody>
        </p:sp>
        <p:pic>
          <p:nvPicPr>
            <p:cNvPr id="3077" name="Picture 5">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8840" y="2958083"/>
              <a:ext cx="18288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2"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68274" y="1147220"/>
            <a:ext cx="2259319" cy="547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42"/>
          <p:cNvSpPr/>
          <p:nvPr/>
        </p:nvSpPr>
        <p:spPr>
          <a:xfrm>
            <a:off x="6068266" y="1697439"/>
            <a:ext cx="2958496" cy="861759"/>
          </a:xfrm>
          <a:prstGeom prst="rect">
            <a:avLst/>
          </a:prstGeom>
        </p:spPr>
        <p:txBody>
          <a:bodyPr wrap="square" lIns="121883" tIns="60941" rIns="121883" bIns="60941">
            <a:spAutoFit/>
          </a:bodyPr>
          <a:lstStyle/>
          <a:p>
            <a:r>
              <a:rPr lang="ru-RU" sz="1600" dirty="0"/>
              <a:t>Облачный сервис для дистрибуции авторского контента </a:t>
            </a:r>
          </a:p>
        </p:txBody>
      </p:sp>
      <p:pic>
        <p:nvPicPr>
          <p:cNvPr id="2050" name="Picture 2" descr="C:\Users\abokov\Documents\Azure\Partners\smeon\SMEOn_logo_v3 whith string.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1392" y="4543252"/>
            <a:ext cx="2132511" cy="515601"/>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525816" y="5029044"/>
            <a:ext cx="1898648" cy="738664"/>
          </a:xfrm>
          <a:prstGeom prst="rect">
            <a:avLst/>
          </a:prstGeom>
          <a:noFill/>
        </p:spPr>
        <p:txBody>
          <a:bodyPr wrap="square" lIns="0" tIns="0" rIns="0" bIns="0" rtlCol="0">
            <a:spAutoFit/>
          </a:bodyPr>
          <a:lstStyle/>
          <a:p>
            <a:r>
              <a:rPr lang="ru-RU" sz="1600" dirty="0"/>
              <a:t>Универсальный  </a:t>
            </a:r>
            <a:r>
              <a:rPr lang="en-US" sz="1600" dirty="0" err="1"/>
              <a:t>SaaS</a:t>
            </a:r>
            <a:r>
              <a:rPr lang="en-US" sz="1600" dirty="0"/>
              <a:t> </a:t>
            </a:r>
            <a:r>
              <a:rPr lang="ru-RU" sz="1600" dirty="0"/>
              <a:t>для малого бизнеса</a:t>
            </a: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62834" y="5619605"/>
            <a:ext cx="2814775" cy="423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6541028" y="6094632"/>
            <a:ext cx="2752427" cy="246221"/>
          </a:xfrm>
          <a:prstGeom prst="rect">
            <a:avLst/>
          </a:prstGeom>
          <a:noFill/>
        </p:spPr>
        <p:txBody>
          <a:bodyPr wrap="square" lIns="0" tIns="0" rIns="0" bIns="0" rtlCol="0">
            <a:spAutoFit/>
          </a:bodyPr>
          <a:lstStyle/>
          <a:p>
            <a:r>
              <a:rPr lang="ru-RU" sz="1600" dirty="0"/>
              <a:t>Облачный  хостинг блогов</a:t>
            </a:r>
          </a:p>
        </p:txBody>
      </p:sp>
      <p:pic>
        <p:nvPicPr>
          <p:cNvPr id="2053" name="Picture 5" descr="https://az36026.vo.msecnd.net/Image?type=Offer&amp;id=b9f49bbe-fa53-46b0-b9f3-7c959171dc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8215" y="4156403"/>
            <a:ext cx="2030017" cy="733879"/>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388216" y="4815029"/>
            <a:ext cx="2746171" cy="492443"/>
          </a:xfrm>
          <a:prstGeom prst="rect">
            <a:avLst/>
          </a:prstGeom>
          <a:noFill/>
        </p:spPr>
        <p:txBody>
          <a:bodyPr wrap="square" lIns="0" tIns="0" rIns="0" bIns="0" rtlCol="0">
            <a:spAutoFit/>
          </a:bodyPr>
          <a:lstStyle/>
          <a:p>
            <a:r>
              <a:rPr lang="ru-RU" sz="1600" dirty="0"/>
              <a:t>Электронный документооборот</a:t>
            </a:r>
          </a:p>
        </p:txBody>
      </p:sp>
      <p:sp>
        <p:nvSpPr>
          <p:cNvPr id="58" name="Title 67"/>
          <p:cNvSpPr txBox="1">
            <a:spLocks/>
          </p:cNvSpPr>
          <p:nvPr/>
        </p:nvSpPr>
        <p:spPr>
          <a:xfrm>
            <a:off x="609441" y="274637"/>
            <a:ext cx="10969943" cy="490067"/>
          </a:xfrm>
          <a:prstGeom prst="rect">
            <a:avLst/>
          </a:prstGeom>
        </p:spPr>
        <p:txBody>
          <a:bodyPr lIns="121883" tIns="60941" rIns="121883" bIns="6094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latin typeface="Segoe Light" pitchFamily="34" charset="0"/>
              </a:rPr>
              <a:t>Powered by Windows Azure: </a:t>
            </a:r>
            <a:r>
              <a:rPr lang="ru-RU" sz="3200" dirty="0">
                <a:latin typeface="Segoe Light" pitchFamily="34" charset="0"/>
              </a:rPr>
              <a:t>сделано в России</a:t>
            </a:r>
          </a:p>
        </p:txBody>
      </p:sp>
    </p:spTree>
    <p:extLst>
      <p:ext uri="{BB962C8B-B14F-4D97-AF65-F5344CB8AC3E}">
        <p14:creationId xmlns:p14="http://schemas.microsoft.com/office/powerpoint/2010/main" val="132840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67"/>
          <p:cNvSpPr txBox="1">
            <a:spLocks/>
          </p:cNvSpPr>
          <p:nvPr/>
        </p:nvSpPr>
        <p:spPr>
          <a:xfrm>
            <a:off x="609441" y="274637"/>
            <a:ext cx="10969943" cy="490067"/>
          </a:xfrm>
          <a:prstGeom prst="rect">
            <a:avLst/>
          </a:prstGeom>
        </p:spPr>
        <p:txBody>
          <a:bodyPr lIns="121883" tIns="60941" rIns="121883" bIns="6094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Powered by Windows Azure: </a:t>
            </a:r>
            <a:r>
              <a:rPr lang="ru-RU" sz="3200" dirty="0"/>
              <a:t>сделано в России</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14" y="1166398"/>
            <a:ext cx="1980684" cy="36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405714" y="1583131"/>
            <a:ext cx="2975556" cy="738664"/>
          </a:xfrm>
          <a:prstGeom prst="rect">
            <a:avLst/>
          </a:prstGeom>
          <a:noFill/>
        </p:spPr>
        <p:txBody>
          <a:bodyPr wrap="square" lIns="0" tIns="0" rIns="0" bIns="0" rtlCol="0">
            <a:spAutoFit/>
          </a:bodyPr>
          <a:lstStyle/>
          <a:p>
            <a:r>
              <a:rPr lang="ru-RU" sz="1600" dirty="0"/>
              <a:t>Система управления и контроль внутренних процессов</a:t>
            </a:r>
            <a:endParaRPr lang="ru-RU" sz="1600" dirty="0">
              <a:gradFill>
                <a:gsLst>
                  <a:gs pos="0">
                    <a:schemeClr val="tx1"/>
                  </a:gs>
                  <a:gs pos="86000">
                    <a:schemeClr val="tx1"/>
                  </a:gs>
                </a:gsLst>
                <a:lin ang="5400000" scaled="0"/>
              </a:gra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641" y="1216186"/>
            <a:ext cx="2464771" cy="54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3629641" y="1726973"/>
            <a:ext cx="2975556" cy="492443"/>
          </a:xfrm>
          <a:prstGeom prst="rect">
            <a:avLst/>
          </a:prstGeom>
          <a:noFill/>
        </p:spPr>
        <p:txBody>
          <a:bodyPr wrap="square" lIns="0" tIns="0" rIns="0" bIns="0" rtlCol="0">
            <a:spAutoFit/>
          </a:bodyPr>
          <a:lstStyle/>
          <a:p>
            <a:r>
              <a:rPr lang="ru-RU" sz="1600" dirty="0"/>
              <a:t>Мониторинг и аналитика брендов</a:t>
            </a:r>
            <a:endParaRPr lang="ru-RU" sz="1600" dirty="0">
              <a:gradFill>
                <a:gsLst>
                  <a:gs pos="0">
                    <a:schemeClr val="tx1"/>
                  </a:gs>
                  <a:gs pos="86000">
                    <a:schemeClr val="tx1"/>
                  </a:gs>
                </a:gsLst>
                <a:lin ang="5400000" scaled="0"/>
              </a:gra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4199" y="1178325"/>
            <a:ext cx="2094689" cy="62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7846416" y="1802380"/>
            <a:ext cx="2975556" cy="246221"/>
          </a:xfrm>
          <a:prstGeom prst="rect">
            <a:avLst/>
          </a:prstGeom>
          <a:noFill/>
        </p:spPr>
        <p:txBody>
          <a:bodyPr wrap="square" lIns="0" tIns="0" rIns="0" bIns="0" rtlCol="0">
            <a:spAutoFit/>
          </a:bodyPr>
          <a:lstStyle/>
          <a:p>
            <a:r>
              <a:rPr lang="ru-RU" sz="1600" dirty="0"/>
              <a:t>Рейтинг блогосферы</a:t>
            </a:r>
            <a:endParaRPr lang="ru-RU" sz="1600" dirty="0">
              <a:gradFill>
                <a:gsLst>
                  <a:gs pos="0">
                    <a:schemeClr val="tx1"/>
                  </a:gs>
                  <a:gs pos="86000">
                    <a:schemeClr val="tx1"/>
                  </a:gs>
                </a:gsLst>
                <a:lin ang="5400000" scaled="0"/>
              </a:gradFill>
            </a:endParaRPr>
          </a:p>
        </p:txBody>
      </p:sp>
      <p:pic>
        <p:nvPicPr>
          <p:cNvPr id="48" name="Picture 3" descr="C:\Users\abokov\Documents\Azure\Partners\SaleSpring\SaleSpringColourLogo_sma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900" y="2776812"/>
            <a:ext cx="2132843" cy="53986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436327" y="3344944"/>
            <a:ext cx="3322083" cy="246221"/>
          </a:xfrm>
          <a:prstGeom prst="rect">
            <a:avLst/>
          </a:prstGeom>
          <a:noFill/>
        </p:spPr>
        <p:txBody>
          <a:bodyPr wrap="square" lIns="0" tIns="0" rIns="0" bIns="0" rtlCol="0">
            <a:spAutoFit/>
          </a:bodyPr>
          <a:lstStyle/>
          <a:p>
            <a:r>
              <a:rPr lang="ru-RU" sz="1600" dirty="0"/>
              <a:t>Википедия бизнес-контактов</a:t>
            </a:r>
            <a:endParaRPr lang="ru-RU" sz="1600" dirty="0">
              <a:gradFill>
                <a:gsLst>
                  <a:gs pos="0">
                    <a:schemeClr val="tx1"/>
                  </a:gs>
                  <a:gs pos="86000">
                    <a:schemeClr val="tx1"/>
                  </a:gs>
                </a:gsLst>
                <a:lin ang="5400000" scaled="0"/>
              </a:gradFill>
            </a:endParaRPr>
          </a:p>
        </p:txBody>
      </p:sp>
      <p:pic>
        <p:nvPicPr>
          <p:cNvPr id="5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9353" y="2638029"/>
            <a:ext cx="3167584" cy="552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Box 50"/>
          <p:cNvSpPr txBox="1"/>
          <p:nvPr/>
        </p:nvSpPr>
        <p:spPr>
          <a:xfrm>
            <a:off x="3543920" y="3201349"/>
            <a:ext cx="3051937" cy="492443"/>
          </a:xfrm>
          <a:prstGeom prst="rect">
            <a:avLst/>
          </a:prstGeom>
          <a:noFill/>
        </p:spPr>
        <p:txBody>
          <a:bodyPr wrap="square" lIns="0" tIns="0" rIns="0" bIns="0" rtlCol="0">
            <a:spAutoFit/>
          </a:bodyPr>
          <a:lstStyle/>
          <a:p>
            <a:r>
              <a:rPr lang="ru-RU" sz="1600" dirty="0"/>
              <a:t>Обмен информацией о продуктах и технологиях</a:t>
            </a:r>
            <a:endParaRPr lang="ru-RU" sz="1600" dirty="0">
              <a:gradFill>
                <a:gsLst>
                  <a:gs pos="0">
                    <a:schemeClr val="tx1"/>
                  </a:gs>
                  <a:gs pos="86000">
                    <a:schemeClr val="tx1"/>
                  </a:gs>
                </a:gsLst>
                <a:lin ang="5400000" scaled="0"/>
              </a:gradFill>
            </a:endParaRPr>
          </a:p>
        </p:txBody>
      </p:sp>
      <p:pic>
        <p:nvPicPr>
          <p:cNvPr id="1026" name="Picture 2" descr="YouScan - &amp;Mcy;&amp;ocy;&amp;ncy;&amp;icy;&amp;tcy;&amp;ocy;&amp;rcy;&amp;icy;&amp;ncy;&amp;gcy; &amp;Scy;&amp;ocy;&amp;tscy;&amp;icy;&amp;acy;&amp;lcy;&amp;softcy;&amp;ncy;&amp;ycy;&amp;khcy; &amp;scy;&amp;iecy;&amp;tcy;&amp;iecy;&amp;jc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2531" y="2903260"/>
            <a:ext cx="2247315" cy="6953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873970" y="3604753"/>
            <a:ext cx="3124862" cy="738664"/>
          </a:xfrm>
          <a:prstGeom prst="rect">
            <a:avLst/>
          </a:prstGeom>
          <a:noFill/>
        </p:spPr>
        <p:txBody>
          <a:bodyPr wrap="square" lIns="0" tIns="0" rIns="0" bIns="0" rtlCol="0">
            <a:spAutoFit/>
          </a:bodyPr>
          <a:lstStyle/>
          <a:p>
            <a:r>
              <a:rPr lang="en-US" sz="1600" dirty="0"/>
              <a:t>C</a:t>
            </a:r>
            <a:r>
              <a:rPr lang="ru-RU" sz="1600" dirty="0"/>
              <a:t>истема мониторинга упоминаний в социальных медиа</a:t>
            </a:r>
            <a:endParaRPr lang="ru-RU" sz="1600" dirty="0">
              <a:gradFill>
                <a:gsLst>
                  <a:gs pos="0">
                    <a:schemeClr val="tx1"/>
                  </a:gs>
                  <a:gs pos="86000">
                    <a:schemeClr val="tx1"/>
                  </a:gs>
                </a:gsLst>
                <a:lin ang="5400000" scaled="0"/>
              </a:gradFill>
            </a:endParaRPr>
          </a:p>
        </p:txBody>
      </p:sp>
      <p:pic>
        <p:nvPicPr>
          <p:cNvPr id="1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801" y="4245509"/>
            <a:ext cx="3122192" cy="758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72808" y="5004160"/>
            <a:ext cx="3322083" cy="246221"/>
          </a:xfrm>
          <a:prstGeom prst="rect">
            <a:avLst/>
          </a:prstGeom>
          <a:noFill/>
        </p:spPr>
        <p:txBody>
          <a:bodyPr wrap="square" lIns="0" tIns="0" rIns="0" bIns="0" rtlCol="0">
            <a:spAutoFit/>
          </a:bodyPr>
          <a:lstStyle/>
          <a:p>
            <a:r>
              <a:rPr lang="ru-RU" sz="1600" dirty="0"/>
              <a:t>Сервис для поиска работы</a:t>
            </a:r>
            <a:endParaRPr lang="ru-RU" sz="1600" dirty="0">
              <a:gradFill>
                <a:gsLst>
                  <a:gs pos="0">
                    <a:schemeClr val="tx1"/>
                  </a:gs>
                  <a:gs pos="86000">
                    <a:schemeClr val="tx1"/>
                  </a:gs>
                </a:gsLst>
                <a:lin ang="5400000" scaled="0"/>
              </a:gradFill>
            </a:endParaRPr>
          </a:p>
        </p:txBody>
      </p:sp>
      <p:pic>
        <p:nvPicPr>
          <p:cNvPr id="1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9098" y="4220956"/>
            <a:ext cx="2492619" cy="59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676136" y="4776444"/>
            <a:ext cx="2836554" cy="246221"/>
          </a:xfrm>
          <a:prstGeom prst="rect">
            <a:avLst/>
          </a:prstGeom>
          <a:noFill/>
        </p:spPr>
        <p:txBody>
          <a:bodyPr wrap="square" lIns="0" tIns="0" rIns="0" bIns="0" rtlCol="0">
            <a:spAutoFit/>
          </a:bodyPr>
          <a:lstStyle/>
          <a:p>
            <a:r>
              <a:rPr lang="ru-RU" sz="1600" dirty="0"/>
              <a:t>Тегирование изображений</a:t>
            </a:r>
            <a:endParaRPr lang="ru-RU" sz="1600" dirty="0">
              <a:gradFill>
                <a:gsLst>
                  <a:gs pos="0">
                    <a:schemeClr val="tx1"/>
                  </a:gs>
                  <a:gs pos="86000">
                    <a:schemeClr val="tx1"/>
                  </a:gs>
                </a:gsLst>
                <a:lin ang="5400000" scaled="0"/>
              </a:gradFill>
            </a:endParaRPr>
          </a:p>
        </p:txBody>
      </p:sp>
      <p:pic>
        <p:nvPicPr>
          <p:cNvPr id="20" name="Picture 7" descr="Description: http://websoft.ru/wb_resources/images/logo_websoft.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2282" y="4594587"/>
            <a:ext cx="2483832" cy="81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439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855556" y="922806"/>
            <a:ext cx="11902222" cy="6889207"/>
          </a:xfrm>
          <a:prstGeom prst="rect">
            <a:avLst/>
          </a:prstGeom>
        </p:spPr>
        <p:txBody>
          <a:bodyPr lIns="121883" tIns="60941" rIns="121883" bIns="60941">
            <a:normAutofit/>
          </a:bodyPr>
          <a:lstStyle>
            <a:lvl1pPr marL="259450" indent="-259450" algn="l" defTabSz="6854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50000"/>
              </a:lnSpc>
            </a:pPr>
            <a:r>
              <a:rPr lang="ru-RU" sz="2700" dirty="0" smtClean="0">
                <a:solidFill>
                  <a:schemeClr val="bg1"/>
                </a:solidFill>
                <a:latin typeface="Segoe Light" pitchFamily="34" charset="0"/>
              </a:rPr>
              <a:t>Совместное продвижение </a:t>
            </a:r>
            <a:r>
              <a:rPr lang="en-US" sz="2700" dirty="0" smtClean="0">
                <a:solidFill>
                  <a:schemeClr val="bg1"/>
                </a:solidFill>
                <a:latin typeface="Segoe Light" pitchFamily="34" charset="0"/>
              </a:rPr>
              <a:t>Windows8</a:t>
            </a:r>
            <a:r>
              <a:rPr lang="ru-RU" sz="2700" smtClean="0">
                <a:solidFill>
                  <a:schemeClr val="bg1"/>
                </a:solidFill>
                <a:latin typeface="Segoe Light" pitchFamily="34" charset="0"/>
              </a:rPr>
              <a:t> приложений</a:t>
            </a:r>
            <a:endParaRPr lang="ru-RU" sz="2700" dirty="0" smtClean="0">
              <a:solidFill>
                <a:schemeClr val="bg1"/>
              </a:solidFill>
              <a:latin typeface="Segoe Light" pitchFamily="34" charset="0"/>
            </a:endParaRPr>
          </a:p>
          <a:p>
            <a:pPr>
              <a:lnSpc>
                <a:spcPct val="150000"/>
              </a:lnSpc>
            </a:pPr>
            <a:r>
              <a:rPr lang="ru-RU" sz="2700" dirty="0" smtClean="0">
                <a:solidFill>
                  <a:schemeClr val="bg1"/>
                </a:solidFill>
                <a:latin typeface="Segoe Light" pitchFamily="34" charset="0"/>
              </a:rPr>
              <a:t>Триальный доступ для стартапов – 2 года для участников </a:t>
            </a:r>
            <a:r>
              <a:rPr lang="en-US" sz="2700" dirty="0" smtClean="0">
                <a:solidFill>
                  <a:schemeClr val="bg1"/>
                </a:solidFill>
                <a:latin typeface="Segoe Light" pitchFamily="34" charset="0"/>
              </a:rPr>
              <a:t>BizSpark</a:t>
            </a:r>
            <a:endParaRPr lang="ru-RU" sz="2700" b="1" u="sng" dirty="0">
              <a:solidFill>
                <a:schemeClr val="bg1"/>
              </a:solidFill>
              <a:latin typeface="Segoe Light" pitchFamily="34" charset="0"/>
            </a:endParaRPr>
          </a:p>
          <a:p>
            <a:pPr>
              <a:lnSpc>
                <a:spcPct val="150000"/>
              </a:lnSpc>
            </a:pPr>
            <a:r>
              <a:rPr lang="ru-RU" sz="2700" dirty="0" smtClean="0">
                <a:solidFill>
                  <a:schemeClr val="bg1"/>
                </a:solidFill>
                <a:latin typeface="Segoe Light" pitchFamily="34" charset="0"/>
              </a:rPr>
              <a:t>Технические консультации со специалистами </a:t>
            </a:r>
            <a:r>
              <a:rPr lang="en-US" sz="2700" dirty="0" smtClean="0">
                <a:solidFill>
                  <a:schemeClr val="bg1"/>
                </a:solidFill>
                <a:latin typeface="Segoe Light" pitchFamily="34" charset="0"/>
              </a:rPr>
              <a:t>Microsoft</a:t>
            </a:r>
            <a:endParaRPr lang="ru-RU" sz="2700" dirty="0" smtClean="0">
              <a:solidFill>
                <a:schemeClr val="bg1"/>
              </a:solidFill>
              <a:latin typeface="Segoe Light" pitchFamily="34" charset="0"/>
            </a:endParaRPr>
          </a:p>
          <a:p>
            <a:pPr>
              <a:lnSpc>
                <a:spcPct val="150000"/>
              </a:lnSpc>
            </a:pPr>
            <a:r>
              <a:rPr lang="ru-RU" sz="2700" dirty="0" smtClean="0">
                <a:solidFill>
                  <a:schemeClr val="bg1"/>
                </a:solidFill>
                <a:latin typeface="Segoe Light" pitchFamily="34" charset="0"/>
              </a:rPr>
              <a:t>Совместный маркетинг для облачных приложений </a:t>
            </a:r>
            <a:endParaRPr lang="en-US" sz="2700" dirty="0" smtClean="0">
              <a:solidFill>
                <a:schemeClr val="bg1"/>
              </a:solidFill>
              <a:latin typeface="Segoe Light" pitchFamily="34" charset="0"/>
            </a:endParaRPr>
          </a:p>
          <a:p>
            <a:pPr>
              <a:lnSpc>
                <a:spcPct val="150000"/>
              </a:lnSpc>
            </a:pPr>
            <a:r>
              <a:rPr lang="ru-RU" sz="2700" dirty="0" smtClean="0">
                <a:solidFill>
                  <a:schemeClr val="bg1"/>
                </a:solidFill>
                <a:latin typeface="Segoe Light" pitchFamily="34" charset="0"/>
              </a:rPr>
              <a:t>Помощь в выходе на новые рынки</a:t>
            </a:r>
          </a:p>
          <a:p>
            <a:pPr>
              <a:lnSpc>
                <a:spcPct val="150000"/>
              </a:lnSpc>
            </a:pPr>
            <a:r>
              <a:rPr lang="ru-RU" sz="2700" dirty="0" smtClean="0">
                <a:solidFill>
                  <a:schemeClr val="bg1"/>
                </a:solidFill>
                <a:latin typeface="Segoe Light" pitchFamily="34" charset="0"/>
              </a:rPr>
              <a:t>Участие в мероприятиях и конференциях </a:t>
            </a:r>
            <a:r>
              <a:rPr lang="en-US" sz="2700" dirty="0" smtClean="0">
                <a:solidFill>
                  <a:schemeClr val="bg1"/>
                </a:solidFill>
                <a:latin typeface="Segoe Light" pitchFamily="34" charset="0"/>
              </a:rPr>
              <a:t>Microsoft </a:t>
            </a:r>
            <a:endParaRPr lang="ru-RU" sz="2700" dirty="0" smtClean="0">
              <a:solidFill>
                <a:schemeClr val="bg1"/>
              </a:solidFill>
              <a:latin typeface="Segoe Light" pitchFamily="34" charset="0"/>
            </a:endParaRPr>
          </a:p>
          <a:p>
            <a:pPr>
              <a:lnSpc>
                <a:spcPct val="150000"/>
              </a:lnSpc>
            </a:pPr>
            <a:r>
              <a:rPr lang="ru-RU" sz="2700" dirty="0" smtClean="0">
                <a:solidFill>
                  <a:schemeClr val="bg1"/>
                </a:solidFill>
                <a:latin typeface="Segoe Light" pitchFamily="34" charset="0"/>
              </a:rPr>
              <a:t>Поддержка и развитие ключевых партнеров</a:t>
            </a:r>
            <a:endParaRPr lang="ru-RU" sz="2700" dirty="0">
              <a:solidFill>
                <a:schemeClr val="bg1"/>
              </a:solidFill>
              <a:latin typeface="Segoe Light" pitchFamily="34" charset="0"/>
            </a:endParaRPr>
          </a:p>
          <a:p>
            <a:pPr marL="0" indent="0">
              <a:lnSpc>
                <a:spcPct val="150000"/>
              </a:lnSpc>
              <a:buNone/>
            </a:pPr>
            <a:r>
              <a:rPr lang="ru-RU" sz="2700" dirty="0">
                <a:solidFill>
                  <a:schemeClr val="bg1"/>
                </a:solidFill>
                <a:latin typeface="Segoe Light" pitchFamily="34" charset="0"/>
              </a:rPr>
              <a:t> </a:t>
            </a:r>
          </a:p>
          <a:p>
            <a:pPr>
              <a:lnSpc>
                <a:spcPct val="150000"/>
              </a:lnSpc>
            </a:pPr>
            <a:endParaRPr lang="ru-RU" sz="2700" dirty="0">
              <a:solidFill>
                <a:schemeClr val="bg1"/>
              </a:solidFill>
              <a:latin typeface="Segoe Light" pitchFamily="34" charset="0"/>
            </a:endParaRPr>
          </a:p>
        </p:txBody>
      </p:sp>
    </p:spTree>
    <p:extLst>
      <p:ext uri="{BB962C8B-B14F-4D97-AF65-F5344CB8AC3E}">
        <p14:creationId xmlns:p14="http://schemas.microsoft.com/office/powerpoint/2010/main" val="217468751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855556" y="922806"/>
            <a:ext cx="11902222" cy="6889207"/>
          </a:xfrm>
          <a:prstGeom prst="rect">
            <a:avLst/>
          </a:prstGeom>
        </p:spPr>
        <p:txBody>
          <a:bodyPr lIns="121883" tIns="60941" rIns="121883" bIns="60941">
            <a:normAutofit/>
          </a:bodyPr>
          <a:lstStyle>
            <a:lvl1pPr marL="259450" indent="-259450" algn="l" defTabSz="6854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ru-RU" sz="4300" dirty="0">
                <a:solidFill>
                  <a:schemeClr val="bg1"/>
                </a:solidFill>
                <a:latin typeface="Segoe Light" pitchFamily="34" charset="0"/>
              </a:rPr>
              <a:t>Полезные  ресурсы</a:t>
            </a:r>
            <a:endParaRPr lang="en-US" sz="4300"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Портал о технологиях </a:t>
            </a:r>
            <a:r>
              <a:rPr lang="en-US" sz="2700" dirty="0">
                <a:solidFill>
                  <a:schemeClr val="bg1"/>
                </a:solidFill>
                <a:latin typeface="Segoe Light" pitchFamily="34" charset="0"/>
              </a:rPr>
              <a:t>Windows Azure: </a:t>
            </a:r>
            <a:r>
              <a:rPr lang="en-US" sz="2700" b="1" u="sng" dirty="0">
                <a:solidFill>
                  <a:schemeClr val="bg1"/>
                </a:solidFill>
                <a:latin typeface="Segoe Light" pitchFamily="34" charset="0"/>
              </a:rPr>
              <a:t>azurehub.ru</a:t>
            </a:r>
            <a:endParaRPr lang="ru-RU" sz="2700" b="1" u="sng"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Группа разработчиков</a:t>
            </a:r>
            <a:r>
              <a:rPr lang="en-US" sz="2700" dirty="0">
                <a:solidFill>
                  <a:schemeClr val="bg1"/>
                </a:solidFill>
                <a:latin typeface="Segoe Light" pitchFamily="34" charset="0"/>
              </a:rPr>
              <a:t> Windows Azure:  </a:t>
            </a:r>
            <a:r>
              <a:rPr lang="en-US" sz="2700" b="1" u="sng" dirty="0">
                <a:solidFill>
                  <a:schemeClr val="bg1"/>
                </a:solidFill>
                <a:latin typeface="Segoe Light" pitchFamily="34" charset="0"/>
              </a:rPr>
              <a:t>ou.gs/user</a:t>
            </a:r>
          </a:p>
          <a:p>
            <a:pPr>
              <a:lnSpc>
                <a:spcPct val="150000"/>
              </a:lnSpc>
            </a:pPr>
            <a:r>
              <a:rPr lang="ru-RU" sz="2700" dirty="0">
                <a:solidFill>
                  <a:schemeClr val="bg1"/>
                </a:solidFill>
                <a:latin typeface="Segoe Light" pitchFamily="34" charset="0"/>
              </a:rPr>
              <a:t>Сообщество по безопасности</a:t>
            </a:r>
            <a:r>
              <a:rPr lang="en-US" sz="2700" dirty="0">
                <a:solidFill>
                  <a:schemeClr val="bg1"/>
                </a:solidFill>
                <a:latin typeface="Segoe Light" pitchFamily="34" charset="0"/>
              </a:rPr>
              <a:t> IT Security:  </a:t>
            </a:r>
            <a:r>
              <a:rPr lang="en-US" sz="2700" b="1" u="sng" dirty="0">
                <a:solidFill>
                  <a:schemeClr val="bg1"/>
                </a:solidFill>
                <a:latin typeface="Segoe Light" pitchFamily="34" charset="0"/>
              </a:rPr>
              <a:t>ou.gs/</a:t>
            </a:r>
            <a:r>
              <a:rPr lang="en-US" sz="2700" b="1" u="sng" dirty="0" err="1">
                <a:solidFill>
                  <a:schemeClr val="bg1"/>
                </a:solidFill>
                <a:latin typeface="Segoe Light" pitchFamily="34" charset="0"/>
              </a:rPr>
              <a:t>itsec</a:t>
            </a:r>
            <a:r>
              <a:rPr lang="en-US" sz="2700" dirty="0">
                <a:solidFill>
                  <a:schemeClr val="bg1"/>
                </a:solidFill>
                <a:latin typeface="Segoe Light" pitchFamily="34" charset="0"/>
              </a:rPr>
              <a:t> </a:t>
            </a:r>
            <a:endParaRPr lang="ru-RU" sz="2700" dirty="0">
              <a:solidFill>
                <a:schemeClr val="bg1"/>
              </a:solidFill>
              <a:latin typeface="Segoe Light" pitchFamily="34" charset="0"/>
            </a:endParaRPr>
          </a:p>
          <a:p>
            <a:pPr>
              <a:lnSpc>
                <a:spcPct val="150000"/>
              </a:lnSpc>
            </a:pPr>
            <a:r>
              <a:rPr lang="ru-RU" sz="2700" dirty="0" smtClean="0">
                <a:solidFill>
                  <a:schemeClr val="bg1"/>
                </a:solidFill>
                <a:latin typeface="Segoe Light" pitchFamily="34" charset="0"/>
              </a:rPr>
              <a:t>Блог </a:t>
            </a:r>
            <a:r>
              <a:rPr lang="en-US" sz="2700" dirty="0">
                <a:solidFill>
                  <a:schemeClr val="bg1"/>
                </a:solidFill>
                <a:latin typeface="Segoe Light" pitchFamily="34" charset="0"/>
              </a:rPr>
              <a:t>Windows</a:t>
            </a:r>
            <a:r>
              <a:rPr lang="ru-RU" sz="2700" dirty="0">
                <a:solidFill>
                  <a:schemeClr val="bg1"/>
                </a:solidFill>
                <a:latin typeface="Segoe Light" pitchFamily="34" charset="0"/>
              </a:rPr>
              <a:t> </a:t>
            </a:r>
            <a:r>
              <a:rPr lang="en-US" sz="2700" dirty="0">
                <a:solidFill>
                  <a:schemeClr val="bg1"/>
                </a:solidFill>
                <a:latin typeface="Segoe Light" pitchFamily="34" charset="0"/>
              </a:rPr>
              <a:t>Azure: </a:t>
            </a:r>
            <a:r>
              <a:rPr lang="en-US" sz="2700" b="1" u="sng" dirty="0">
                <a:solidFill>
                  <a:schemeClr val="bg1"/>
                </a:solidFill>
                <a:latin typeface="Segoe Light" pitchFamily="34" charset="0"/>
              </a:rPr>
              <a:t>ou.gs/</a:t>
            </a:r>
            <a:r>
              <a:rPr lang="en-US" sz="2700" b="1" u="sng" dirty="0" err="1">
                <a:solidFill>
                  <a:schemeClr val="bg1"/>
                </a:solidFill>
                <a:latin typeface="Segoe Light" pitchFamily="34" charset="0"/>
              </a:rPr>
              <a:t>msdn</a:t>
            </a:r>
            <a:r>
              <a:rPr lang="en-US" sz="2700" dirty="0">
                <a:solidFill>
                  <a:schemeClr val="bg1"/>
                </a:solidFill>
                <a:latin typeface="Segoe Light" pitchFamily="34" charset="0"/>
              </a:rPr>
              <a:t> </a:t>
            </a:r>
          </a:p>
          <a:p>
            <a:pPr>
              <a:lnSpc>
                <a:spcPct val="150000"/>
              </a:lnSpc>
            </a:pPr>
            <a:r>
              <a:rPr lang="ru-RU" sz="2700" dirty="0">
                <a:solidFill>
                  <a:schemeClr val="bg1"/>
                </a:solidFill>
                <a:latin typeface="Segoe Light" pitchFamily="34" charset="0"/>
              </a:rPr>
              <a:t>Наш твиттер</a:t>
            </a:r>
            <a:r>
              <a:rPr lang="en-US" sz="2700" dirty="0">
                <a:solidFill>
                  <a:schemeClr val="bg1"/>
                </a:solidFill>
                <a:latin typeface="Segoe Light" pitchFamily="34" charset="0"/>
              </a:rPr>
              <a:t>: </a:t>
            </a:r>
            <a:r>
              <a:rPr lang="en-US" sz="2700" b="1" dirty="0">
                <a:solidFill>
                  <a:schemeClr val="bg1"/>
                </a:solidFill>
                <a:latin typeface="Segoe Light" pitchFamily="34" charset="0"/>
              </a:rPr>
              <a:t>@</a:t>
            </a:r>
            <a:r>
              <a:rPr lang="en-US" sz="2700" b="1" dirty="0" err="1">
                <a:solidFill>
                  <a:schemeClr val="bg1"/>
                </a:solidFill>
                <a:latin typeface="Segoe Light" pitchFamily="34" charset="0"/>
              </a:rPr>
              <a:t>windowsazure_ru</a:t>
            </a:r>
            <a:endParaRPr lang="en-US" sz="2700" b="1"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Контактный </a:t>
            </a:r>
            <a:r>
              <a:rPr lang="en-US" sz="2700" dirty="0">
                <a:solidFill>
                  <a:schemeClr val="bg1"/>
                </a:solidFill>
                <a:latin typeface="Segoe Light" pitchFamily="34" charset="0"/>
              </a:rPr>
              <a:t>email: </a:t>
            </a:r>
            <a:r>
              <a:rPr lang="en-US" sz="2700" b="1" dirty="0">
                <a:solidFill>
                  <a:schemeClr val="bg1"/>
                </a:solidFill>
                <a:latin typeface="Segoe Light" pitchFamily="34" charset="0"/>
              </a:rPr>
              <a:t>azurerus@microsoft.com</a:t>
            </a:r>
            <a:endParaRPr lang="ru-RU" sz="2700" b="1" dirty="0">
              <a:solidFill>
                <a:schemeClr val="bg1"/>
              </a:solidFill>
              <a:latin typeface="Segoe Light" pitchFamily="34" charset="0"/>
            </a:endParaRPr>
          </a:p>
          <a:p>
            <a:pPr marL="0" indent="0">
              <a:lnSpc>
                <a:spcPct val="150000"/>
              </a:lnSpc>
              <a:buNone/>
            </a:pPr>
            <a:endParaRPr lang="ru-RU" sz="2700" dirty="0">
              <a:solidFill>
                <a:schemeClr val="bg1"/>
              </a:solidFill>
              <a:latin typeface="Segoe Light" pitchFamily="34" charset="0"/>
            </a:endParaRPr>
          </a:p>
          <a:p>
            <a:pPr marL="0" indent="0">
              <a:lnSpc>
                <a:spcPct val="150000"/>
              </a:lnSpc>
              <a:buNone/>
            </a:pPr>
            <a:r>
              <a:rPr lang="ru-RU" sz="2700" dirty="0">
                <a:solidFill>
                  <a:schemeClr val="bg1"/>
                </a:solidFill>
                <a:latin typeface="Segoe Light" pitchFamily="34" charset="0"/>
              </a:rPr>
              <a:t> </a:t>
            </a:r>
          </a:p>
          <a:p>
            <a:pPr>
              <a:lnSpc>
                <a:spcPct val="150000"/>
              </a:lnSpc>
            </a:pPr>
            <a:endParaRPr lang="ru-RU" sz="2700" dirty="0">
              <a:solidFill>
                <a:schemeClr val="bg1"/>
              </a:solidFill>
              <a:latin typeface="Segoe Light" pitchFamily="34" charset="0"/>
            </a:endParaRPr>
          </a:p>
        </p:txBody>
      </p:sp>
    </p:spTree>
    <p:extLst>
      <p:ext uri="{BB962C8B-B14F-4D97-AF65-F5344CB8AC3E}">
        <p14:creationId xmlns:p14="http://schemas.microsoft.com/office/powerpoint/2010/main" val="8233161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8901" y="908665"/>
            <a:ext cx="6735132" cy="820737"/>
          </a:xfrm>
          <a:prstGeom prst="rect">
            <a:avLst/>
          </a:prstGeom>
          <a:noFill/>
        </p:spPr>
        <p:txBody>
          <a:bodyPr wrap="none" lIns="0" tIns="0" rIns="0" bIns="0" rtlCol="0">
            <a:spAutoFit/>
          </a:bodyPr>
          <a:lstStyle/>
          <a:p>
            <a:r>
              <a:rPr lang="ru-RU" sz="5300" dirty="0">
                <a:solidFill>
                  <a:schemeClr val="bg1"/>
                </a:solidFill>
                <a:latin typeface="Segoe UI Light" pitchFamily="34" charset="0"/>
              </a:rPr>
              <a:t>Спасибо за внимание</a:t>
            </a:r>
            <a:r>
              <a:rPr lang="en-US" sz="5300" dirty="0">
                <a:solidFill>
                  <a:schemeClr val="bg1"/>
                </a:solidFill>
                <a:latin typeface="Segoe UI Light" pitchFamily="34" charset="0"/>
              </a:rPr>
              <a:t>!</a:t>
            </a:r>
            <a:endParaRPr lang="ru-RU" sz="5300" dirty="0">
              <a:solidFill>
                <a:schemeClr val="bg1"/>
              </a:solidFill>
              <a:latin typeface="Segoe UI Light" pitchFamily="34" charset="0"/>
            </a:endParaRPr>
          </a:p>
        </p:txBody>
      </p:sp>
      <p:sp>
        <p:nvSpPr>
          <p:cNvPr id="3" name="TextBox 2"/>
          <p:cNvSpPr txBox="1"/>
          <p:nvPr/>
        </p:nvSpPr>
        <p:spPr>
          <a:xfrm>
            <a:off x="624011" y="4033036"/>
            <a:ext cx="4643566" cy="1477328"/>
          </a:xfrm>
          <a:prstGeom prst="rect">
            <a:avLst/>
          </a:prstGeom>
          <a:noFill/>
        </p:spPr>
        <p:txBody>
          <a:bodyPr wrap="none" lIns="0" tIns="0" rIns="0" bIns="0" rtlCol="0">
            <a:spAutoFit/>
          </a:bodyPr>
          <a:lstStyle/>
          <a:p>
            <a:r>
              <a:rPr lang="ru-RU"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endPar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dirty="0" smtClean="0">
                <a:solidFill>
                  <a:schemeClr val="bg1"/>
                </a:solidFill>
                <a:latin typeface="Segoe UI Light" pitchFamily="34" charset="0"/>
                <a:hlinkClick r:id="rId2"/>
              </a:rPr>
              <a:t>abokov@microsoft.com</a:t>
            </a:r>
            <a:endParaRPr lang="en-US" sz="3200" dirty="0" smtClean="0">
              <a:solidFill>
                <a:schemeClr val="bg1"/>
              </a:solidFill>
              <a:latin typeface="Segoe UI Light" pitchFamily="34" charset="0"/>
            </a:endParaRPr>
          </a:p>
          <a:p>
            <a:r>
              <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b="1" u="sng" dirty="0" err="1">
                <a:solidFill>
                  <a:schemeClr val="bg1"/>
                </a:solidFill>
                <a:latin typeface="Segoe UI Light" pitchFamily="34" charset="0"/>
              </a:rPr>
              <a:t>abokov</a:t>
            </a:r>
            <a:endParaRPr lang="en-US" sz="3200" b="1" u="sng" dirty="0">
              <a:solidFill>
                <a:schemeClr val="bg1"/>
              </a:solidFill>
              <a:latin typeface="Segoe UI Light" pitchFamily="34" charset="0"/>
            </a:endParaRPr>
          </a:p>
        </p:txBody>
      </p:sp>
      <p:pic>
        <p:nvPicPr>
          <p:cNvPr id="4" name="Picture 2" descr="http://twitter.com/images/resources/twitter-bird-blue-on-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091" y="5099723"/>
            <a:ext cx="410537" cy="410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greenjeanssale.com/home/images/email-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091" y="4598821"/>
            <a:ext cx="410537" cy="416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41790" y="2348862"/>
            <a:ext cx="8557807" cy="1354217"/>
          </a:xfrm>
          <a:prstGeom prst="rect">
            <a:avLst/>
          </a:prstGeom>
          <a:noFill/>
        </p:spPr>
        <p:txBody>
          <a:bodyPr wrap="none" lIns="0" tIns="0" rIns="0" bIns="0" rtlCol="0">
            <a:spAutoFit/>
          </a:bodyPr>
          <a:lstStyle/>
          <a:p>
            <a:r>
              <a:rPr lang="ru-RU" sz="8800" dirty="0">
                <a:solidFill>
                  <a:schemeClr val="bg1"/>
                </a:solidFill>
                <a:latin typeface="Segoe UI Light" pitchFamily="34" charset="0"/>
              </a:rPr>
              <a:t>Ваши вопросы </a:t>
            </a:r>
            <a:r>
              <a:rPr lang="en-US" sz="8800" dirty="0">
                <a:solidFill>
                  <a:schemeClr val="bg1"/>
                </a:solidFill>
                <a:latin typeface="Segoe UI Light" pitchFamily="34" charset="0"/>
              </a:rPr>
              <a:t>….</a:t>
            </a:r>
            <a:endParaRPr lang="ru-RU" sz="8800" dirty="0">
              <a:solidFill>
                <a:schemeClr val="bg1"/>
              </a:solidFill>
              <a:latin typeface="Segoe UI Light" pitchFamily="34" charset="0"/>
            </a:endParaRPr>
          </a:p>
        </p:txBody>
      </p:sp>
    </p:spTree>
    <p:extLst>
      <p:ext uri="{BB962C8B-B14F-4D97-AF65-F5344CB8AC3E}">
        <p14:creationId xmlns:p14="http://schemas.microsoft.com/office/powerpoint/2010/main" val="61823757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65600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03" y="1880161"/>
            <a:ext cx="7707123" cy="2730811"/>
          </a:xfrm>
          <a:prstGeom prst="rect">
            <a:avLst/>
          </a:prstGeom>
        </p:spPr>
      </p:pic>
      <p:sp>
        <p:nvSpPr>
          <p:cNvPr id="6" name="TextBox 5"/>
          <p:cNvSpPr txBox="1"/>
          <p:nvPr/>
        </p:nvSpPr>
        <p:spPr>
          <a:xfrm>
            <a:off x="6027014" y="4664277"/>
            <a:ext cx="5442596" cy="2051844"/>
          </a:xfrm>
          <a:prstGeom prst="rect">
            <a:avLst/>
          </a:prstGeom>
          <a:noFill/>
        </p:spPr>
        <p:txBody>
          <a:bodyPr wrap="square" lIns="0" tIns="0" rIns="0" bIns="0" rtlCol="0">
            <a:spAutoFit/>
          </a:bodyPr>
          <a:lstStyle/>
          <a:p>
            <a:r>
              <a:rPr lang="ru-RU" sz="2700" i="1" dirty="0">
                <a:gradFill>
                  <a:gsLst>
                    <a:gs pos="0">
                      <a:prstClr val="black"/>
                    </a:gs>
                    <a:gs pos="86000">
                      <a:prstClr val="black"/>
                    </a:gs>
                  </a:gsLst>
                  <a:lin ang="5400000" scaled="0"/>
                </a:gradFill>
              </a:rPr>
              <a:t>24 узла в </a:t>
            </a:r>
            <a:r>
              <a:rPr lang="en-US" sz="2700" i="1" dirty="0">
                <a:gradFill>
                  <a:gsLst>
                    <a:gs pos="0">
                      <a:prstClr val="black"/>
                    </a:gs>
                    <a:gs pos="86000">
                      <a:prstClr val="black"/>
                    </a:gs>
                  </a:gsLst>
                  <a:lin ang="5400000" scaled="0"/>
                </a:gradFill>
              </a:rPr>
              <a:t>CDN: </a:t>
            </a:r>
            <a:r>
              <a:rPr lang="en-US" sz="1600" i="1" dirty="0">
                <a:gradFill>
                  <a:gsLst>
                    <a:gs pos="0">
                      <a:prstClr val="black"/>
                    </a:gs>
                    <a:gs pos="86000">
                      <a:prstClr val="black"/>
                    </a:gs>
                  </a:gsLst>
                  <a:lin ang="5400000" scaled="0"/>
                </a:gradFill>
              </a:rPr>
              <a:t>Ashburn, San Francisco, Chicago, San Antonio, Los Angeles, Miami, Newark, Seattle, Amsterdam, Dublin,  London, </a:t>
            </a:r>
            <a:r>
              <a:rPr lang="en-US" sz="3700" b="1" i="1" dirty="0">
                <a:gradFill>
                  <a:gsLst>
                    <a:gs pos="0">
                      <a:prstClr val="black"/>
                    </a:gs>
                    <a:gs pos="86000">
                      <a:prstClr val="black"/>
                    </a:gs>
                  </a:gsLst>
                  <a:lin ang="5400000" scaled="0"/>
                </a:gradFill>
              </a:rPr>
              <a:t>Moscow</a:t>
            </a:r>
            <a:r>
              <a:rPr lang="en-US" sz="1600" i="1" dirty="0">
                <a:gradFill>
                  <a:gsLst>
                    <a:gs pos="0">
                      <a:prstClr val="black"/>
                    </a:gs>
                    <a:gs pos="86000">
                      <a:prstClr val="black"/>
                    </a:gs>
                  </a:gsLst>
                  <a:lin ang="5400000" scaled="0"/>
                </a:gradFill>
              </a:rPr>
              <a:t>, Paris, Stockholm,     Vienna, Zurich, Hong Kong, </a:t>
            </a:r>
            <a:r>
              <a:rPr lang="en-US" sz="2700" b="1" i="1" dirty="0">
                <a:gradFill>
                  <a:gsLst>
                    <a:gs pos="0">
                      <a:prstClr val="black"/>
                    </a:gs>
                    <a:gs pos="86000">
                      <a:prstClr val="black"/>
                    </a:gs>
                  </a:gsLst>
                  <a:lin ang="5400000" scaled="0"/>
                </a:gradFill>
              </a:rPr>
              <a:t>Sao Paulo</a:t>
            </a:r>
            <a:r>
              <a:rPr lang="en-US" sz="1600" i="1" dirty="0">
                <a:gradFill>
                  <a:gsLst>
                    <a:gs pos="0">
                      <a:prstClr val="black"/>
                    </a:gs>
                    <a:gs pos="86000">
                      <a:prstClr val="black"/>
                    </a:gs>
                  </a:gsLst>
                  <a:lin ang="5400000" scaled="0"/>
                </a:gradFill>
              </a:rPr>
              <a:t>, Seoul, Singapore, </a:t>
            </a:r>
            <a:r>
              <a:rPr lang="en-US" sz="2700" b="1" i="1" dirty="0">
                <a:gradFill>
                  <a:gsLst>
                    <a:gs pos="0">
                      <a:prstClr val="black"/>
                    </a:gs>
                    <a:gs pos="86000">
                      <a:prstClr val="black"/>
                    </a:gs>
                  </a:gsLst>
                  <a:lin ang="5400000" scaled="0"/>
                </a:gradFill>
              </a:rPr>
              <a:t>Sydney</a:t>
            </a:r>
            <a:r>
              <a:rPr lang="en-US" sz="1600" i="1" dirty="0">
                <a:gradFill>
                  <a:gsLst>
                    <a:gs pos="0">
                      <a:prstClr val="black"/>
                    </a:gs>
                    <a:gs pos="86000">
                      <a:prstClr val="black"/>
                    </a:gs>
                  </a:gsLst>
                  <a:lin ang="5400000" scaled="0"/>
                </a:gradFill>
              </a:rPr>
              <a:t>, Taipei, </a:t>
            </a:r>
            <a:r>
              <a:rPr lang="en-US" b="1" i="1" dirty="0" smtClean="0">
                <a:gradFill>
                  <a:gsLst>
                    <a:gs pos="0">
                      <a:prstClr val="black"/>
                    </a:gs>
                    <a:gs pos="86000">
                      <a:prstClr val="black"/>
                    </a:gs>
                  </a:gsLst>
                  <a:lin ang="5400000" scaled="0"/>
                </a:gradFill>
              </a:rPr>
              <a:t>Tokyo</a:t>
            </a:r>
            <a:r>
              <a:rPr lang="en-US" sz="1600" i="1" dirty="0">
                <a:gradFill>
                  <a:gsLst>
                    <a:gs pos="0">
                      <a:prstClr val="black"/>
                    </a:gs>
                    <a:gs pos="86000">
                      <a:prstClr val="black"/>
                    </a:gs>
                  </a:gsLst>
                  <a:lin ang="5400000" scaled="0"/>
                </a:gradFill>
              </a:rPr>
              <a:t>, Doha</a:t>
            </a:r>
            <a:endParaRPr lang="ru-RU" sz="1600" i="1" dirty="0">
              <a:gradFill>
                <a:gsLst>
                  <a:gs pos="0">
                    <a:prstClr val="black"/>
                  </a:gs>
                  <a:gs pos="86000">
                    <a:prstClr val="black"/>
                  </a:gs>
                </a:gsLst>
                <a:lin ang="5400000" scaled="0"/>
              </a:gradFill>
            </a:endParaRPr>
          </a:p>
        </p:txBody>
      </p:sp>
      <p:pic>
        <p:nvPicPr>
          <p:cNvPr id="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00798" y="4641436"/>
            <a:ext cx="5076672" cy="209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442049" y="1811647"/>
            <a:ext cx="3727013" cy="2492990"/>
          </a:xfrm>
          <a:prstGeom prst="rect">
            <a:avLst/>
          </a:prstGeom>
          <a:noFill/>
        </p:spPr>
        <p:txBody>
          <a:bodyPr wrap="square" lIns="0" tIns="0" rIns="0" bIns="0" rtlCol="0">
            <a:spAutoFit/>
          </a:bodyPr>
          <a:lstStyle/>
          <a:p>
            <a:r>
              <a:rPr lang="en-US" sz="2700" i="1" dirty="0">
                <a:gradFill>
                  <a:gsLst>
                    <a:gs pos="0">
                      <a:prstClr val="black"/>
                    </a:gs>
                    <a:gs pos="86000">
                      <a:prstClr val="black"/>
                    </a:gs>
                  </a:gsLst>
                  <a:lin ang="5400000" scaled="0"/>
                </a:gradFill>
              </a:rPr>
              <a:t>8</a:t>
            </a:r>
            <a:r>
              <a:rPr lang="ru-RU" sz="2700" i="1" dirty="0">
                <a:gradFill>
                  <a:gsLst>
                    <a:gs pos="0">
                      <a:prstClr val="black"/>
                    </a:gs>
                    <a:gs pos="86000">
                      <a:prstClr val="black"/>
                    </a:gs>
                  </a:gsLst>
                  <a:lin ang="5400000" scaled="0"/>
                </a:gradFill>
              </a:rPr>
              <a:t> датацентров</a:t>
            </a:r>
            <a:r>
              <a:rPr lang="en-US" sz="2700" i="1" dirty="0">
                <a:gradFill>
                  <a:gsLst>
                    <a:gs pos="0">
                      <a:prstClr val="black"/>
                    </a:gs>
                    <a:gs pos="86000">
                      <a:prstClr val="black"/>
                    </a:gs>
                  </a:gsLst>
                  <a:lin ang="5400000" scaled="0"/>
                </a:gradFill>
              </a:rPr>
              <a:t>:</a:t>
            </a:r>
          </a:p>
          <a:p>
            <a:r>
              <a:rPr lang="ru-RU" sz="2700" i="1" dirty="0">
                <a:gradFill>
                  <a:gsLst>
                    <a:gs pos="0">
                      <a:prstClr val="black"/>
                    </a:gs>
                    <a:gs pos="86000">
                      <a:prstClr val="black"/>
                    </a:gs>
                  </a:gsLst>
                  <a:lin ang="5400000" scaled="0"/>
                </a:gradFill>
              </a:rPr>
              <a:t> - 4 поколение на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площадь</a:t>
            </a:r>
            <a:r>
              <a:rPr lang="en-US" sz="2700" i="1" dirty="0">
                <a:gradFill>
                  <a:gsLst>
                    <a:gs pos="0">
                      <a:prstClr val="black"/>
                    </a:gs>
                    <a:gs pos="86000">
                      <a:prstClr val="black"/>
                    </a:gs>
                  </a:gsLst>
                  <a:lin ang="5400000" scaled="0"/>
                </a:gradFill>
              </a:rPr>
              <a:t>~ 28 100</a:t>
            </a:r>
            <a:r>
              <a:rPr lang="ru-RU" sz="2700" i="1" dirty="0">
                <a:gradFill>
                  <a:gsLst>
                    <a:gs pos="0">
                      <a:prstClr val="black"/>
                    </a:gs>
                    <a:gs pos="86000">
                      <a:prstClr val="black"/>
                    </a:gs>
                  </a:gsLst>
                  <a:lin ang="5400000" scaled="0"/>
                </a:gradFill>
              </a:rPr>
              <a:t> кв </a:t>
            </a:r>
          </a:p>
          <a:p>
            <a:r>
              <a:rPr lang="ru-RU" sz="2700" i="1" dirty="0">
                <a:gradFill>
                  <a:gsLst>
                    <a:gs pos="0">
                      <a:prstClr val="black"/>
                    </a:gs>
                    <a:gs pos="86000">
                      <a:prstClr val="black"/>
                    </a:gs>
                  </a:gsLst>
                  <a:lin ang="5400000" scaled="0"/>
                </a:gradFill>
              </a:rPr>
              <a:t> - мощность </a:t>
            </a:r>
            <a:r>
              <a:rPr lang="en-US" sz="2700" i="1" dirty="0">
                <a:gradFill>
                  <a:gsLst>
                    <a:gs pos="0">
                      <a:prstClr val="black"/>
                    </a:gs>
                    <a:gs pos="86000">
                      <a:prstClr val="black"/>
                    </a:gs>
                  </a:gsLst>
                  <a:lin ang="5400000" scaled="0"/>
                </a:gradFill>
              </a:rPr>
              <a:t>~ 16 </a:t>
            </a:r>
            <a:r>
              <a:rPr lang="ru-RU" sz="2700" i="1" dirty="0">
                <a:gradFill>
                  <a:gsLst>
                    <a:gs pos="0">
                      <a:prstClr val="black"/>
                    </a:gs>
                    <a:gs pos="86000">
                      <a:prstClr val="black"/>
                    </a:gs>
                  </a:gsLst>
                  <a:lin ang="5400000" scaled="0"/>
                </a:gradFill>
              </a:rPr>
              <a:t>МВт</a:t>
            </a: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ru-RU" sz="2700" i="1" dirty="0">
                <a:gradFill>
                  <a:gsLst>
                    <a:gs pos="0">
                      <a:prstClr val="black"/>
                    </a:gs>
                    <a:gs pos="86000">
                      <a:prstClr val="black"/>
                    </a:gs>
                  </a:gsLst>
                  <a:lin ang="5400000" scaled="0"/>
                </a:gradFill>
              </a:rPr>
              <a:t>стоимость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
        <p:nvSpPr>
          <p:cNvPr id="9" name="Title 2"/>
          <p:cNvSpPr>
            <a:spLocks noGrp="1"/>
          </p:cNvSpPr>
          <p:nvPr>
            <p:ph type="title"/>
          </p:nvPr>
        </p:nvSpPr>
        <p:spPr>
          <a:xfrm>
            <a:off x="699811" y="428601"/>
            <a:ext cx="10654409" cy="653771"/>
          </a:xfrm>
        </p:spPr>
        <p:txBody>
          <a:bodyPr>
            <a:normAutofit fontScale="90000"/>
          </a:bodyPr>
          <a:lstStyle/>
          <a:p>
            <a:r>
              <a:rPr lang="en-US" dirty="0" smtClean="0">
                <a:latin typeface="Segoe UI Light" pitchFamily="34" charset="0"/>
              </a:rPr>
              <a:t>Windows Azure - </a:t>
            </a:r>
            <a:r>
              <a:rPr lang="ru-RU" dirty="0" smtClean="0">
                <a:latin typeface="Segoe UI Light" pitchFamily="34" charset="0"/>
              </a:rPr>
              <a:t>инфраструктура</a:t>
            </a:r>
            <a:br>
              <a:rPr lang="ru-RU" dirty="0" smtClean="0">
                <a:latin typeface="Segoe UI Light" pitchFamily="34" charset="0"/>
              </a:rPr>
            </a:br>
            <a:endParaRPr lang="en-US" dirty="0">
              <a:latin typeface="Segoe UI Light" pitchFamily="34" charset="0"/>
            </a:endParaRPr>
          </a:p>
        </p:txBody>
      </p:sp>
      <p:grpSp>
        <p:nvGrpSpPr>
          <p:cNvPr id="11" name="Group 117"/>
          <p:cNvGrpSpPr/>
          <p:nvPr/>
        </p:nvGrpSpPr>
        <p:grpSpPr>
          <a:xfrm>
            <a:off x="1460463" y="2531241"/>
            <a:ext cx="600562" cy="236291"/>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16" name="Group 109"/>
          <p:cNvGrpSpPr/>
          <p:nvPr/>
        </p:nvGrpSpPr>
        <p:grpSpPr>
          <a:xfrm>
            <a:off x="1344112" y="2727825"/>
            <a:ext cx="600562" cy="236291"/>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1" name="Straight Connector 20"/>
          <p:cNvCxnSpPr>
            <a:stCxn id="17" idx="3"/>
          </p:cNvCxnSpPr>
          <p:nvPr/>
        </p:nvCxnSpPr>
        <p:spPr>
          <a:xfrm flipH="1">
            <a:off x="1105649" y="2944067"/>
            <a:ext cx="326406" cy="39096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2" name="Group 124"/>
          <p:cNvGrpSpPr/>
          <p:nvPr/>
        </p:nvGrpSpPr>
        <p:grpSpPr>
          <a:xfrm>
            <a:off x="3849581" y="2287573"/>
            <a:ext cx="600562" cy="236291"/>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7" name="Straight Connector 26"/>
          <p:cNvCxnSpPr>
            <a:stCxn id="48" idx="6"/>
          </p:cNvCxnSpPr>
          <p:nvPr/>
        </p:nvCxnSpPr>
        <p:spPr>
          <a:xfrm flipV="1">
            <a:off x="3933045" y="1710881"/>
            <a:ext cx="433626" cy="5586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2160662" y="3094406"/>
            <a:ext cx="17587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9" name="TextBox 13"/>
          <p:cNvSpPr txBox="1">
            <a:spLocks noChangeArrowheads="1"/>
          </p:cNvSpPr>
          <p:nvPr/>
        </p:nvSpPr>
        <p:spPr bwMode="auto">
          <a:xfrm>
            <a:off x="5292220" y="3904906"/>
            <a:ext cx="1120932"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Asia</a:t>
            </a:r>
          </a:p>
        </p:txBody>
      </p:sp>
      <p:cxnSp>
        <p:nvCxnSpPr>
          <p:cNvPr id="30" name="Straight Connector 29"/>
          <p:cNvCxnSpPr/>
          <p:nvPr/>
        </p:nvCxnSpPr>
        <p:spPr>
          <a:xfrm flipH="1">
            <a:off x="6027014" y="3429822"/>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6594645" y="1710886"/>
            <a:ext cx="1130932"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Asia</a:t>
            </a:r>
          </a:p>
        </p:txBody>
      </p:sp>
      <p:cxnSp>
        <p:nvCxnSpPr>
          <p:cNvPr id="32" name="Straight Connector 31"/>
          <p:cNvCxnSpPr/>
          <p:nvPr/>
        </p:nvCxnSpPr>
        <p:spPr>
          <a:xfrm flipV="1">
            <a:off x="6810146" y="1905130"/>
            <a:ext cx="172102" cy="88747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3" name="TextBox 13"/>
          <p:cNvSpPr txBox="1">
            <a:spLocks noChangeArrowheads="1"/>
          </p:cNvSpPr>
          <p:nvPr/>
        </p:nvSpPr>
        <p:spPr bwMode="auto">
          <a:xfrm>
            <a:off x="3824374" y="1643854"/>
            <a:ext cx="220264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smtClean="0">
                <a:solidFill>
                  <a:srgbClr val="525051"/>
                </a:solidFill>
                <a:latin typeface="Segoe UI Semibold" pitchFamily="34" charset="0"/>
              </a:rPr>
              <a:t>Dublin</a:t>
            </a:r>
            <a:endParaRPr lang="en-US" sz="1500" dirty="0">
              <a:solidFill>
                <a:srgbClr val="525051"/>
              </a:solidFill>
              <a:latin typeface="Segoe UI Semibold" pitchFamily="34" charset="0"/>
            </a:endParaRPr>
          </a:p>
        </p:txBody>
      </p:sp>
      <p:sp>
        <p:nvSpPr>
          <p:cNvPr id="34" name="TextBox 13"/>
          <p:cNvSpPr txBox="1">
            <a:spLocks noChangeArrowheads="1"/>
          </p:cNvSpPr>
          <p:nvPr/>
        </p:nvSpPr>
        <p:spPr bwMode="auto">
          <a:xfrm>
            <a:off x="4546995" y="3139550"/>
            <a:ext cx="1480019"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Europe </a:t>
            </a:r>
            <a:r>
              <a:rPr lang="en-US" sz="1500" dirty="0" smtClean="0">
                <a:solidFill>
                  <a:srgbClr val="525051"/>
                </a:solidFill>
                <a:latin typeface="Segoe UI Semibold" pitchFamily="34" charset="0"/>
              </a:rPr>
              <a:t> </a:t>
            </a:r>
            <a:r>
              <a:rPr lang="en-US" sz="1500" dirty="0">
                <a:solidFill>
                  <a:srgbClr val="525051"/>
                </a:solidFill>
                <a:latin typeface="Segoe UI Semibold" pitchFamily="34" charset="0"/>
              </a:rPr>
              <a:t>Amsterdam</a:t>
            </a:r>
          </a:p>
        </p:txBody>
      </p:sp>
      <p:cxnSp>
        <p:nvCxnSpPr>
          <p:cNvPr id="35" name="Straight Connector 34"/>
          <p:cNvCxnSpPr>
            <a:stCxn id="12" idx="5"/>
          </p:cNvCxnSpPr>
          <p:nvPr/>
        </p:nvCxnSpPr>
        <p:spPr>
          <a:xfrm>
            <a:off x="1973070" y="2747483"/>
            <a:ext cx="569873" cy="34692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220002" y="3339886"/>
            <a:ext cx="1771313"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37" name="Group 148"/>
          <p:cNvGrpSpPr/>
          <p:nvPr/>
        </p:nvGrpSpPr>
        <p:grpSpPr>
          <a:xfrm>
            <a:off x="6195222" y="3193525"/>
            <a:ext cx="600562" cy="236291"/>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2" name="Group 142"/>
          <p:cNvGrpSpPr/>
          <p:nvPr/>
        </p:nvGrpSpPr>
        <p:grpSpPr>
          <a:xfrm>
            <a:off x="6451407" y="2734973"/>
            <a:ext cx="600562" cy="236291"/>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7" name="Group 129"/>
          <p:cNvGrpSpPr/>
          <p:nvPr/>
        </p:nvGrpSpPr>
        <p:grpSpPr>
          <a:xfrm>
            <a:off x="3332489" y="2101660"/>
            <a:ext cx="600562" cy="236291"/>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53" name="Group 117"/>
          <p:cNvGrpSpPr/>
          <p:nvPr/>
        </p:nvGrpSpPr>
        <p:grpSpPr>
          <a:xfrm>
            <a:off x="1942387" y="2443673"/>
            <a:ext cx="600562" cy="236291"/>
            <a:chOff x="1933575" y="510402"/>
            <a:chExt cx="590550" cy="394473"/>
          </a:xfrm>
        </p:grpSpPr>
        <p:sp>
          <p:nvSpPr>
            <p:cNvPr id="54" name="Oval 5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55" name="Group 110"/>
            <p:cNvGrpSpPr/>
            <p:nvPr/>
          </p:nvGrpSpPr>
          <p:grpSpPr>
            <a:xfrm>
              <a:off x="2048154" y="510402"/>
              <a:ext cx="407419" cy="345058"/>
              <a:chOff x="-2293085" y="806266"/>
              <a:chExt cx="319677" cy="345058"/>
            </a:xfrm>
          </p:grpSpPr>
          <p:pic>
            <p:nvPicPr>
              <p:cNvPr id="56"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7"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58" name="TextBox 13"/>
          <p:cNvSpPr txBox="1">
            <a:spLocks noChangeArrowheads="1"/>
          </p:cNvSpPr>
          <p:nvPr/>
        </p:nvSpPr>
        <p:spPr bwMode="auto">
          <a:xfrm>
            <a:off x="2207843" y="1505739"/>
            <a:ext cx="9312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East</a:t>
            </a:r>
            <a:r>
              <a:rPr lang="ru-RU" sz="1500" dirty="0" smtClean="0">
                <a:solidFill>
                  <a:srgbClr val="525051"/>
                </a:solidFill>
                <a:latin typeface="Segoe UI Semibold" pitchFamily="34" charset="0"/>
              </a:rPr>
              <a:t> </a:t>
            </a:r>
            <a:r>
              <a:rPr lang="en-US" sz="1500" dirty="0" smtClean="0">
                <a:solidFill>
                  <a:srgbClr val="525051"/>
                </a:solidFill>
                <a:latin typeface="Segoe UI Semibold" pitchFamily="34" charset="0"/>
              </a:rPr>
              <a:t>US</a:t>
            </a:r>
            <a:endParaRPr lang="en-US" sz="1500" dirty="0">
              <a:solidFill>
                <a:srgbClr val="525051"/>
              </a:solidFill>
              <a:latin typeface="Segoe UI Semibold" pitchFamily="34" charset="0"/>
            </a:endParaRPr>
          </a:p>
        </p:txBody>
      </p:sp>
      <p:cxnSp>
        <p:nvCxnSpPr>
          <p:cNvPr id="59" name="Straight Connector 58"/>
          <p:cNvCxnSpPr>
            <a:stCxn id="57" idx="0"/>
          </p:cNvCxnSpPr>
          <p:nvPr/>
        </p:nvCxnSpPr>
        <p:spPr>
          <a:xfrm flipV="1">
            <a:off x="2359019" y="1811644"/>
            <a:ext cx="183925" cy="6968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0" name="Group 109"/>
          <p:cNvGrpSpPr/>
          <p:nvPr/>
        </p:nvGrpSpPr>
        <p:grpSpPr>
          <a:xfrm>
            <a:off x="1007177" y="2498681"/>
            <a:ext cx="600562" cy="236291"/>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65" name="TextBox 13"/>
          <p:cNvSpPr txBox="1">
            <a:spLocks noChangeArrowheads="1"/>
          </p:cNvSpPr>
          <p:nvPr/>
        </p:nvSpPr>
        <p:spPr bwMode="auto">
          <a:xfrm>
            <a:off x="274595" y="1849330"/>
            <a:ext cx="1032859"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66" name="Straight Connector 65"/>
          <p:cNvCxnSpPr>
            <a:stCxn id="65" idx="2"/>
            <a:endCxn id="61" idx="1"/>
          </p:cNvCxnSpPr>
          <p:nvPr/>
        </p:nvCxnSpPr>
        <p:spPr>
          <a:xfrm>
            <a:off x="791025" y="2202788"/>
            <a:ext cx="304102" cy="415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171086" y="2533655"/>
            <a:ext cx="675521" cy="60589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6941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4947142" y="3669032"/>
            <a:ext cx="5089174" cy="2148331"/>
          </a:xfrm>
          <a:prstGeom prst="rect">
            <a:avLst/>
          </a:prstGeom>
          <a:noFill/>
          <a:ln w="9525">
            <a:noFill/>
            <a:miter lim="800000"/>
            <a:headEnd/>
            <a:tailEnd/>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75" y="1412777"/>
            <a:ext cx="5639154" cy="21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656" y="1412782"/>
            <a:ext cx="3291315" cy="220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5" y="3669033"/>
            <a:ext cx="4534207" cy="255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2"/>
          <p:cNvSpPr>
            <a:spLocks noGrp="1"/>
          </p:cNvSpPr>
          <p:nvPr>
            <p:ph type="title"/>
          </p:nvPr>
        </p:nvSpPr>
        <p:spPr>
          <a:xfrm>
            <a:off x="365626" y="308585"/>
            <a:ext cx="10654409" cy="653771"/>
          </a:xfrm>
        </p:spPr>
        <p:txBody>
          <a:bodyPr>
            <a:normAutofit fontScale="90000"/>
          </a:bodyPr>
          <a:lstStyle/>
          <a:p>
            <a:r>
              <a:rPr lang="en-US" dirty="0" smtClean="0">
                <a:latin typeface="Segoe Light" pitchFamily="34" charset="0"/>
              </a:rPr>
              <a:t>Windows Azure - </a:t>
            </a:r>
            <a:r>
              <a:rPr lang="ru-RU" dirty="0" smtClean="0">
                <a:latin typeface="Segoe Light" pitchFamily="34" charset="0"/>
              </a:rPr>
              <a:t>инфраструктура</a:t>
            </a:r>
            <a:br>
              <a:rPr lang="ru-RU" dirty="0" smtClean="0">
                <a:latin typeface="Segoe Light" pitchFamily="34" charset="0"/>
              </a:rPr>
            </a:br>
            <a:endParaRPr lang="en-US" dirty="0">
              <a:latin typeface="Segoe Light" pitchFamily="34" charset="0"/>
            </a:endParaRPr>
          </a:p>
        </p:txBody>
      </p:sp>
      <p:sp>
        <p:nvSpPr>
          <p:cNvPr id="2" name="TextBox 1"/>
          <p:cNvSpPr txBox="1"/>
          <p:nvPr/>
        </p:nvSpPr>
        <p:spPr>
          <a:xfrm>
            <a:off x="4989837" y="5750005"/>
            <a:ext cx="5046479" cy="1107996"/>
          </a:xfrm>
          <a:prstGeom prst="rect">
            <a:avLst/>
          </a:prstGeom>
          <a:noFill/>
        </p:spPr>
        <p:txBody>
          <a:bodyPr wrap="none" lIns="121899" tIns="60949" rIns="121899" bIns="60949" rtlCol="0">
            <a:spAutoFit/>
          </a:bodyPr>
          <a:lstStyle/>
          <a:p>
            <a:r>
              <a:rPr lang="ru-RU" sz="3200" b="1" dirty="0">
                <a:latin typeface="Segoe UI Light" pitchFamily="34" charset="0"/>
              </a:rPr>
              <a:t>Подробнее о датацентрах </a:t>
            </a:r>
          </a:p>
          <a:p>
            <a:r>
              <a:rPr lang="en-US" sz="3200" b="1" dirty="0">
                <a:latin typeface="Segoe UI Light" pitchFamily="34" charset="0"/>
              </a:rPr>
              <a:t>Microsoft: </a:t>
            </a:r>
            <a:r>
              <a:rPr lang="en-US" sz="3200" b="1" dirty="0">
                <a:latin typeface="Segoe UI Light" pitchFamily="34" charset="0"/>
                <a:hlinkClick r:id="rId6"/>
              </a:rPr>
              <a:t>ou.gs/</a:t>
            </a:r>
            <a:r>
              <a:rPr lang="en-US" sz="3200" b="1" dirty="0" err="1">
                <a:latin typeface="Segoe UI Light" pitchFamily="34" charset="0"/>
                <a:hlinkClick r:id="rId6"/>
              </a:rPr>
              <a:t>wadc</a:t>
            </a:r>
            <a:endParaRPr lang="en-US" sz="3200" b="1" dirty="0">
              <a:latin typeface="Segoe UI Light" pitchFamily="34" charset="0"/>
            </a:endParaRPr>
          </a:p>
        </p:txBody>
      </p:sp>
    </p:spTree>
    <p:extLst>
      <p:ext uri="{BB962C8B-B14F-4D97-AF65-F5344CB8AC3E}">
        <p14:creationId xmlns:p14="http://schemas.microsoft.com/office/powerpoint/2010/main" val="1279797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786" y="668638"/>
            <a:ext cx="10676895" cy="6565900"/>
          </a:xfrm>
          <a:prstGeom prst="rect">
            <a:avLst/>
          </a:prstGeom>
          <a:noFill/>
        </p:spPr>
        <p:txBody>
          <a:bodyPr wrap="none" lIns="0" tIns="0" rIns="0" bIns="0" rtlCol="0">
            <a:spAutoFit/>
          </a:bodyPr>
          <a:lstStyle/>
          <a:p>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Технологии</a:t>
            </a: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p>
          <a:p>
            <a:pPr marL="761867" indent="-761867">
              <a:buFont typeface="Arial" pitchFamily="34" charset="0"/>
              <a:buChar char="•"/>
            </a:pP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Гибкость, масштабируемость</a:t>
            </a:r>
          </a:p>
          <a:p>
            <a:pPr marL="761867" indent="-761867">
              <a:buFont typeface="Arial" pitchFamily="34" charset="0"/>
              <a:buChar char="•"/>
            </a:pP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Оплата по факту использования</a:t>
            </a:r>
            <a:endPar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761867" indent="-761867">
              <a:buFont typeface="Arial" pitchFamily="34" charset="0"/>
              <a:buChar char="•"/>
            </a:pP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Инфраструктура</a:t>
            </a: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на </a:t>
            </a: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 </a:t>
            </a:r>
            <a:endPar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Server </a:t>
            </a: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или </a:t>
            </a: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Linux </a:t>
            </a: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 как сервис</a:t>
            </a:r>
          </a:p>
          <a:p>
            <a:pPr marL="761867" indent="-761867">
              <a:buFont typeface="Arial" pitchFamily="34" charset="0"/>
              <a:buChar char="•"/>
            </a:pP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SLA 99.95%</a:t>
            </a:r>
          </a:p>
          <a:p>
            <a:pPr marL="761867" indent="-761867">
              <a:buFont typeface="Arial" pitchFamily="34" charset="0"/>
              <a:buChar char="•"/>
            </a:pP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Полезные облачные сервисы</a:t>
            </a:r>
          </a:p>
          <a:p>
            <a:pPr marL="761867" indent="-761867">
              <a:buFont typeface="Arial" pitchFamily="34" charset="0"/>
              <a:buChar char="•"/>
            </a:pPr>
            <a:endPar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407938894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1786" y="668638"/>
            <a:ext cx="6525558" cy="820737"/>
          </a:xfrm>
          <a:prstGeom prst="rect">
            <a:avLst/>
          </a:prstGeom>
          <a:noFill/>
        </p:spPr>
        <p:txBody>
          <a:bodyPr wrap="none" lIns="0" tIns="0" rIns="0" bIns="0" rtlCol="0">
            <a:spAutoFit/>
          </a:bodyPr>
          <a:lstStyle/>
          <a:p>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Виртуальные машины</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184" y="908665"/>
            <a:ext cx="4247054" cy="416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5129" y="1628765"/>
            <a:ext cx="7417279" cy="1313180"/>
          </a:xfrm>
          <a:prstGeom prst="rect">
            <a:avLst/>
          </a:prstGeom>
          <a:noFill/>
        </p:spPr>
        <p:txBody>
          <a:bodyPr wrap="none" lIns="0" tIns="0" rIns="0" bIns="0" rtlCol="0">
            <a:spAutoFit/>
          </a:bodyPr>
          <a:lstStyle/>
          <a:p>
            <a:pPr marL="380885" indent="-380885">
              <a:buFont typeface="Arial" pitchFamily="34" charset="0"/>
              <a:buChar char="•"/>
            </a:pP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ОС </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 Server, </a:t>
            </a:r>
            <a:r>
              <a:rPr lang="en-US" sz="21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CentOS</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SUSE, Ubuntu, </a:t>
            </a:r>
            <a:r>
              <a:rPr lang="en-US" sz="21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openSUSE</a:t>
            </a:r>
            <a:endPar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80885" indent="-380885">
              <a:buFont typeface="Arial" pitchFamily="34" charset="0"/>
              <a:buChar char="•"/>
            </a:pP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Доступ через </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Remote Desktop ( Windows ), root </a:t>
            </a:r>
            <a:r>
              <a:rPr lang="en-US" sz="21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ssh</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 Linux )</a:t>
            </a:r>
            <a:b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b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Есть </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RESP API </a:t>
            </a: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для управления виртуальными машинами</a:t>
            </a:r>
            <a:endPar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80885" indent="-380885">
              <a:buFont typeface="Arial" pitchFamily="34" charset="0"/>
              <a:buChar char="•"/>
            </a:pPr>
            <a:endPar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18" y="2691924"/>
            <a:ext cx="7354304" cy="3454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60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5"/>
            <a:ext cx="11149013" cy="757131"/>
          </a:xfrm>
        </p:spPr>
        <p:txBody>
          <a:bodyPr/>
          <a:lstStyle/>
          <a:p>
            <a:r>
              <a:rPr lang="en-US" dirty="0" smtClean="0"/>
              <a:t>Windows Azure </a:t>
            </a:r>
            <a:r>
              <a:rPr lang="ru-RU" dirty="0" smtClean="0">
                <a:solidFill>
                  <a:schemeClr val="accent2">
                    <a:alpha val="99000"/>
                  </a:schemeClr>
                </a:solidFill>
              </a:rPr>
              <a:t>Виртуальные машины</a:t>
            </a:r>
            <a:endParaRPr lang="en-US" dirty="0">
              <a:solidFill>
                <a:schemeClr val="accent2">
                  <a:alpha val="99000"/>
                </a:schemeClr>
              </a:solidFill>
            </a:endParaRPr>
          </a:p>
        </p:txBody>
      </p:sp>
      <p:grpSp>
        <p:nvGrpSpPr>
          <p:cNvPr id="86" name="Group 85"/>
          <p:cNvGrpSpPr/>
          <p:nvPr/>
        </p:nvGrpSpPr>
        <p:grpSpPr>
          <a:xfrm>
            <a:off x="2851634" y="3337056"/>
            <a:ext cx="1828800" cy="2069645"/>
            <a:chOff x="2841550" y="4158550"/>
            <a:chExt cx="1828800" cy="2069645"/>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11" name="Rectangle 10"/>
            <p:cNvSpPr/>
            <p:nvPr/>
          </p:nvSpPr>
          <p:spPr>
            <a:xfrm>
              <a:off x="2904654" y="4221637"/>
              <a:ext cx="1679192"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1  </a:t>
              </a:r>
              <a:r>
                <a:rPr lang="ru-RU" sz="2000" b="1" kern="0" dirty="0">
                  <a:gradFill>
                    <a:gsLst>
                      <a:gs pos="0">
                        <a:srgbClr val="FFFFFF"/>
                      </a:gs>
                      <a:gs pos="50000">
                        <a:srgbClr val="FFFFFF"/>
                      </a:gs>
                    </a:gsLst>
                    <a:lin ang="10800000" scaled="0"/>
                  </a:gradFill>
                </a:rPr>
                <a:t>ядро</a:t>
              </a:r>
              <a:r>
                <a:rPr lang="en-US" sz="2000" b="1" kern="0" dirty="0">
                  <a:gradFill>
                    <a:gsLst>
                      <a:gs pos="0">
                        <a:srgbClr val="FFFFFF"/>
                      </a:gs>
                      <a:gs pos="50000">
                        <a:srgbClr val="FFFFFF"/>
                      </a:gs>
                    </a:gsLst>
                    <a:lin ang="10800000" scaled="0"/>
                  </a:gradFill>
                </a:rPr>
                <a:t> x 1.6Ghz </a:t>
              </a:r>
            </a:p>
          </p:txBody>
        </p:sp>
        <p:sp>
          <p:nvSpPr>
            <p:cNvPr id="13" name="Rectangle 12"/>
            <p:cNvSpPr/>
            <p:nvPr/>
          </p:nvSpPr>
          <p:spPr>
            <a:xfrm>
              <a:off x="2923862" y="5301344"/>
              <a:ext cx="1679192"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1.75 GB memory </a:t>
              </a:r>
              <a:endParaRPr lang="ru-RU" sz="1300" b="1" kern="0" dirty="0">
                <a:solidFill>
                  <a:srgbClr val="FFFFFF">
                    <a:alpha val="99000"/>
                  </a:srgbClr>
                </a:solidFill>
              </a:endParaRPr>
            </a:p>
            <a:p>
              <a:pPr algn="ctr" defTabSz="1217956"/>
              <a:r>
                <a:rPr lang="en-US" sz="1300" b="1" kern="0" dirty="0">
                  <a:solidFill>
                    <a:srgbClr val="FFFFFF">
                      <a:alpha val="99000"/>
                    </a:srgbClr>
                  </a:solidFill>
                </a:rPr>
                <a:t>250 GB storage</a:t>
              </a:r>
            </a:p>
            <a:p>
              <a:pPr algn="ctr" defTabSz="1217956"/>
              <a:r>
                <a:rPr lang="en-US" sz="1300" b="1" kern="0" dirty="0">
                  <a:solidFill>
                    <a:srgbClr val="FFFFFF">
                      <a:alpha val="99000"/>
                    </a:srgbClr>
                  </a:solidFill>
                </a:rPr>
                <a:t>100 Mbps network</a:t>
              </a:r>
            </a:p>
            <a:p>
              <a:pPr algn="ctr" defTabSz="1217956"/>
              <a:endParaRPr lang="en-US" sz="1300" b="1" kern="0" dirty="0">
                <a:solidFill>
                  <a:srgbClr val="FFFFFF">
                    <a:alpha val="99000"/>
                  </a:srgbClr>
                </a:solidFill>
              </a:endParaRPr>
            </a:p>
          </p:txBody>
        </p:sp>
      </p:grpSp>
      <p:grpSp>
        <p:nvGrpSpPr>
          <p:cNvPr id="87" name="Group 86"/>
          <p:cNvGrpSpPr/>
          <p:nvPr/>
        </p:nvGrpSpPr>
        <p:grpSpPr>
          <a:xfrm>
            <a:off x="4741003" y="3330529"/>
            <a:ext cx="1828800" cy="2071235"/>
            <a:chOff x="5157632" y="4152031"/>
            <a:chExt cx="1828800" cy="2071235"/>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18" name="Rectangle 17"/>
            <p:cNvSpPr/>
            <p:nvPr/>
          </p:nvSpPr>
          <p:spPr>
            <a:xfrm>
              <a:off x="5280300" y="4221646"/>
              <a:ext cx="1583464"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2 </a:t>
              </a:r>
              <a:r>
                <a:rPr lang="ru-RU" sz="2000" b="1" kern="0" dirty="0">
                  <a:gradFill>
                    <a:gsLst>
                      <a:gs pos="0">
                        <a:srgbClr val="FFFFFF"/>
                      </a:gs>
                      <a:gs pos="50000">
                        <a:srgbClr val="FFFFFF"/>
                      </a:gs>
                    </a:gsLst>
                    <a:lin ang="10800000" scaled="0"/>
                  </a:gradFill>
                </a:rPr>
                <a:t>ядра </a:t>
              </a:r>
              <a:r>
                <a:rPr lang="en-US" sz="2000" b="1" kern="0" dirty="0">
                  <a:gradFill>
                    <a:gsLst>
                      <a:gs pos="0">
                        <a:srgbClr val="FFFFFF"/>
                      </a:gs>
                      <a:gs pos="50000">
                        <a:srgbClr val="FFFFFF"/>
                      </a:gs>
                    </a:gsLst>
                    <a:lin ang="10800000" scaled="0"/>
                  </a:gradFill>
                </a:rPr>
                <a:t>x 1.6Ghz </a:t>
              </a:r>
            </a:p>
          </p:txBody>
        </p:sp>
        <p:sp>
          <p:nvSpPr>
            <p:cNvPr id="20" name="Rectangle 19"/>
            <p:cNvSpPr/>
            <p:nvPr/>
          </p:nvSpPr>
          <p:spPr>
            <a:xfrm>
              <a:off x="5309187" y="5301354"/>
              <a:ext cx="1583464"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3.5 GB memory </a:t>
              </a:r>
              <a:endParaRPr lang="ru-RU" sz="1300" b="1" kern="0" dirty="0">
                <a:solidFill>
                  <a:srgbClr val="FFFFFF">
                    <a:alpha val="99000"/>
                  </a:srgbClr>
                </a:solidFill>
              </a:endParaRPr>
            </a:p>
            <a:p>
              <a:pPr algn="ctr" defTabSz="1217956"/>
              <a:r>
                <a:rPr lang="en-US" sz="1300" b="1" kern="0" dirty="0">
                  <a:solidFill>
                    <a:srgbClr val="FFFFFF">
                      <a:alpha val="99000"/>
                    </a:srgbClr>
                  </a:solidFill>
                </a:rPr>
                <a:t>500 GB storage</a:t>
              </a:r>
            </a:p>
            <a:p>
              <a:pPr algn="ctr" defTabSz="1217956"/>
              <a:r>
                <a:rPr lang="en-US" sz="1300" b="1" kern="0" dirty="0">
                  <a:solidFill>
                    <a:srgbClr val="FFFFFF">
                      <a:alpha val="99000"/>
                    </a:srgbClr>
                  </a:solidFill>
                </a:rPr>
                <a:t>200 Mbps network</a:t>
              </a:r>
            </a:p>
            <a:p>
              <a:pPr algn="ctr" defTabSz="1217956"/>
              <a:endParaRPr lang="en-US" sz="1300" b="1" kern="0" dirty="0">
                <a:solidFill>
                  <a:srgbClr val="FFFFFF">
                    <a:alpha val="99000"/>
                  </a:srgbClr>
                </a:solidFill>
              </a:endParaRPr>
            </a:p>
          </p:txBody>
        </p:sp>
      </p:grpSp>
      <p:grpSp>
        <p:nvGrpSpPr>
          <p:cNvPr id="95" name="Group 94"/>
          <p:cNvGrpSpPr/>
          <p:nvPr/>
        </p:nvGrpSpPr>
        <p:grpSpPr>
          <a:xfrm>
            <a:off x="2824437" y="1951960"/>
            <a:ext cx="1828800" cy="1176995"/>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31" name="TextBox 30"/>
            <p:cNvSpPr txBox="1"/>
            <p:nvPr/>
          </p:nvSpPr>
          <p:spPr bwMode="invGray">
            <a:xfrm>
              <a:off x="2981824" y="1767349"/>
              <a:ext cx="1560680" cy="66823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Small</a:t>
              </a:r>
            </a:p>
          </p:txBody>
        </p:sp>
        <p:sp>
          <p:nvSpPr>
            <p:cNvPr id="32" name="Rectangle 31"/>
            <p:cNvSpPr/>
            <p:nvPr/>
          </p:nvSpPr>
          <p:spPr>
            <a:xfrm>
              <a:off x="2877870" y="2541519"/>
              <a:ext cx="1768590"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a:t>
              </a:r>
              <a:r>
                <a:rPr lang="ru-RU" sz="2100" i="1" kern="0" dirty="0">
                  <a:gradFill>
                    <a:gsLst>
                      <a:gs pos="0">
                        <a:srgbClr val="FFFFFF"/>
                      </a:gs>
                      <a:gs pos="50000">
                        <a:srgbClr val="FFFFFF"/>
                      </a:gs>
                    </a:gsLst>
                    <a:lin ang="10800000" scaled="0"/>
                  </a:gradFill>
                </a:rPr>
                <a:t>08</a:t>
              </a:r>
              <a:r>
                <a:rPr lang="en-US" sz="2100" i="1" kern="0" dirty="0">
                  <a:gradFill>
                    <a:gsLst>
                      <a:gs pos="0">
                        <a:srgbClr val="FFFFFF"/>
                      </a:gs>
                      <a:gs pos="50000">
                        <a:srgbClr val="FFFFFF"/>
                      </a:gs>
                    </a:gsLst>
                    <a:lin ang="10800000" scaled="0"/>
                  </a:gradFill>
                </a:rPr>
                <a:t>5/0.15</a:t>
              </a:r>
              <a:endParaRPr lang="en-US" sz="2100" b="1" kern="0" dirty="0">
                <a:gradFill>
                  <a:gsLst>
                    <a:gs pos="0">
                      <a:srgbClr val="FFFFFF"/>
                    </a:gs>
                    <a:gs pos="50000">
                      <a:srgbClr val="FFFFFF"/>
                    </a:gs>
                  </a:gsLst>
                  <a:lin ang="10800000" scaled="0"/>
                </a:gradFill>
              </a:endParaRP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713806" y="1951959"/>
            <a:ext cx="1828800" cy="1176996"/>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36" name="TextBox 35"/>
            <p:cNvSpPr txBox="1"/>
            <p:nvPr/>
          </p:nvSpPr>
          <p:spPr bwMode="invGray">
            <a:xfrm>
              <a:off x="5270090" y="1767348"/>
              <a:ext cx="1656743" cy="667526"/>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a:t>
              </a:r>
              <a:r>
                <a:rPr lang="ru-RU" sz="2100" i="1" kern="0" dirty="0">
                  <a:gradFill>
                    <a:gsLst>
                      <a:gs pos="0">
                        <a:srgbClr val="FFFFFF"/>
                      </a:gs>
                      <a:gs pos="50000">
                        <a:srgbClr val="FFFFFF"/>
                      </a:gs>
                    </a:gsLst>
                    <a:lin ang="10800000" scaled="0"/>
                  </a:gradFill>
                </a:rPr>
                <a:t>1</a:t>
              </a:r>
              <a:r>
                <a:rPr lang="en-US" sz="2100" i="1" kern="0" dirty="0">
                  <a:gradFill>
                    <a:gsLst>
                      <a:gs pos="0">
                        <a:srgbClr val="FFFFFF"/>
                      </a:gs>
                      <a:gs pos="50000">
                        <a:srgbClr val="FFFFFF"/>
                      </a:gs>
                    </a:gsLst>
                    <a:lin ang="10800000" scaled="0"/>
                  </a:gradFill>
                </a:rPr>
                <a:t>7/0.23</a:t>
              </a:r>
              <a:endParaRPr lang="en-US" sz="2100" b="1" kern="0" dirty="0">
                <a:gradFill>
                  <a:gsLst>
                    <a:gs pos="0">
                      <a:srgbClr val="FFFFFF"/>
                    </a:gs>
                    <a:gs pos="50000">
                      <a:srgbClr val="FFFFFF"/>
                    </a:gs>
                  </a:gsLst>
                  <a:lin ang="10800000" scaled="0"/>
                </a:gradFill>
              </a:endParaRP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502927" y="1951969"/>
            <a:ext cx="1828800" cy="1176991"/>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1" name="TextBox 40"/>
            <p:cNvSpPr txBox="1"/>
            <p:nvPr/>
          </p:nvSpPr>
          <p:spPr bwMode="invGray">
            <a:xfrm>
              <a:off x="9960076" y="1767348"/>
              <a:ext cx="1621970" cy="665252"/>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a:t>
              </a:r>
              <a:r>
                <a:rPr lang="ru-RU" sz="2100" i="1" kern="0" dirty="0">
                  <a:gradFill>
                    <a:gsLst>
                      <a:gs pos="0">
                        <a:srgbClr val="FFFFFF"/>
                      </a:gs>
                      <a:gs pos="50000">
                        <a:srgbClr val="FFFFFF"/>
                      </a:gs>
                    </a:gsLst>
                    <a:lin ang="10800000" scaled="0"/>
                  </a:gradFill>
                </a:rPr>
                <a:t>6</a:t>
              </a:r>
              <a:r>
                <a:rPr lang="en-US" sz="2100" i="1" kern="0">
                  <a:gradFill>
                    <a:gsLst>
                      <a:gs pos="0">
                        <a:srgbClr val="FFFFFF"/>
                      </a:gs>
                      <a:gs pos="50000">
                        <a:srgbClr val="FFFFFF"/>
                      </a:gs>
                    </a:gsLst>
                    <a:lin ang="10800000" scaled="0"/>
                  </a:gradFill>
                </a:rPr>
                <a:t>8/0.92</a:t>
              </a:r>
              <a:r>
                <a:rPr lang="en-US" sz="2100" b="1" kern="0">
                  <a:gradFill>
                    <a:gsLst>
                      <a:gs pos="0">
                        <a:srgbClr val="FFFFFF"/>
                      </a:gs>
                      <a:gs pos="50000">
                        <a:srgbClr val="FFFFFF"/>
                      </a:gs>
                    </a:gsLst>
                    <a:lin ang="10800000" scaled="0"/>
                  </a:gradFill>
                </a:rPr>
                <a:t> </a:t>
              </a:r>
              <a:endParaRPr lang="en-US" sz="2100" b="1" kern="0" dirty="0">
                <a:gradFill>
                  <a:gsLst>
                    <a:gs pos="0">
                      <a:srgbClr val="FFFFFF"/>
                    </a:gs>
                    <a:gs pos="50000">
                      <a:srgbClr val="FFFFFF"/>
                    </a:gs>
                  </a:gsLst>
                  <a:lin ang="10800000" scaled="0"/>
                </a:gradFill>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630970" y="1878024"/>
            <a:ext cx="1832568" cy="1254661"/>
            <a:chOff x="7537773" y="1672962"/>
            <a:chExt cx="1832568" cy="1601650"/>
          </a:xfrm>
        </p:grpSpPr>
        <p:sp>
          <p:nvSpPr>
            <p:cNvPr id="45" name="Rounded Rectangle 44"/>
            <p:cNvSpPr/>
            <p:nvPr/>
          </p:nvSpPr>
          <p:spPr bwMode="auto">
            <a:xfrm>
              <a:off x="7541541" y="187530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6" name="TextBox 45"/>
            <p:cNvSpPr txBox="1"/>
            <p:nvPr/>
          </p:nvSpPr>
          <p:spPr bwMode="invGray">
            <a:xfrm>
              <a:off x="7588366" y="1672962"/>
              <a:ext cx="1668852" cy="78972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Large</a:t>
              </a:r>
              <a:r>
                <a:rPr lang="en-US" sz="2800" kern="0" spc="-51" dirty="0">
                  <a:solidFill>
                    <a:srgbClr val="FFFFFF">
                      <a:alpha val="99000"/>
                    </a:srgbClr>
                  </a:solidFill>
                  <a:latin typeface="Segoe UI Light" pitchFamily="34" charset="0"/>
                </a:rPr>
                <a:t> </a:t>
              </a:r>
            </a:p>
          </p:txBody>
        </p:sp>
        <p:sp>
          <p:nvSpPr>
            <p:cNvPr id="47" name="Rectangle 46"/>
            <p:cNvSpPr/>
            <p:nvPr/>
          </p:nvSpPr>
          <p:spPr>
            <a:xfrm>
              <a:off x="7537773" y="2538061"/>
              <a:ext cx="1778440" cy="241688"/>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a:t>
              </a:r>
              <a:r>
                <a:rPr lang="ru-RU" sz="2100" i="1" kern="0" dirty="0">
                  <a:gradFill>
                    <a:gsLst>
                      <a:gs pos="0">
                        <a:srgbClr val="FFFFFF"/>
                      </a:gs>
                      <a:gs pos="50000">
                        <a:srgbClr val="FFFFFF"/>
                      </a:gs>
                    </a:gsLst>
                    <a:lin ang="10800000" scaled="0"/>
                  </a:gradFill>
                </a:rPr>
                <a:t>3</a:t>
              </a:r>
              <a:r>
                <a:rPr lang="en-US" sz="2100" i="1" kern="0" dirty="0">
                  <a:gradFill>
                    <a:gsLst>
                      <a:gs pos="0">
                        <a:srgbClr val="FFFFFF"/>
                      </a:gs>
                      <a:gs pos="50000">
                        <a:srgbClr val="FFFFFF"/>
                      </a:gs>
                    </a:gsLst>
                    <a:lin ang="10800000" scaled="0"/>
                  </a:gradFill>
                </a:rPr>
                <a:t>4/0.46</a:t>
              </a:r>
              <a:r>
                <a:rPr lang="en-US" sz="2100" b="1" kern="0" dirty="0">
                  <a:gradFill>
                    <a:gsLst>
                      <a:gs pos="0">
                        <a:srgbClr val="FFFFFF"/>
                      </a:gs>
                      <a:gs pos="50000">
                        <a:srgbClr val="FFFFFF"/>
                      </a:gs>
                    </a:gsLst>
                    <a:lin ang="10800000" scaled="0"/>
                  </a:gradFill>
                </a:rPr>
                <a:t> </a:t>
              </a:r>
            </a:p>
          </p:txBody>
        </p:sp>
        <p:cxnSp>
          <p:nvCxnSpPr>
            <p:cNvPr id="49" name="Straight Connector 48"/>
            <p:cNvCxnSpPr/>
            <p:nvPr/>
          </p:nvCxnSpPr>
          <p:spPr>
            <a:xfrm>
              <a:off x="7657521" y="2417940"/>
              <a:ext cx="1554479" cy="2381"/>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640756" y="3329124"/>
            <a:ext cx="1828800" cy="2072640"/>
            <a:chOff x="7433126" y="4150626"/>
            <a:chExt cx="1828800" cy="2072640"/>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25" name="Rectangle 24"/>
            <p:cNvSpPr/>
            <p:nvPr/>
          </p:nvSpPr>
          <p:spPr>
            <a:xfrm>
              <a:off x="7490007" y="4239529"/>
              <a:ext cx="1620990"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4</a:t>
              </a:r>
              <a:r>
                <a:rPr lang="ru-RU" sz="2000" b="1" kern="0" dirty="0">
                  <a:gradFill>
                    <a:gsLst>
                      <a:gs pos="0">
                        <a:srgbClr val="FFFFFF"/>
                      </a:gs>
                      <a:gs pos="50000">
                        <a:srgbClr val="FFFFFF"/>
                      </a:gs>
                    </a:gsLst>
                    <a:lin ang="10800000" scaled="0"/>
                  </a:gradFill>
                </a:rPr>
                <a:t> ядра</a:t>
              </a:r>
              <a:r>
                <a:rPr lang="en-US" sz="2000" b="1" kern="0" dirty="0">
                  <a:gradFill>
                    <a:gsLst>
                      <a:gs pos="0">
                        <a:srgbClr val="FFFFFF"/>
                      </a:gs>
                      <a:gs pos="50000">
                        <a:srgbClr val="FFFFFF"/>
                      </a:gs>
                    </a:gsLst>
                    <a:lin ang="10800000" scaled="0"/>
                  </a:gradFill>
                </a:rPr>
                <a:t> x 1.6Ghz </a:t>
              </a:r>
            </a:p>
          </p:txBody>
        </p:sp>
        <p:sp>
          <p:nvSpPr>
            <p:cNvPr id="27" name="Rectangle 26"/>
            <p:cNvSpPr/>
            <p:nvPr/>
          </p:nvSpPr>
          <p:spPr>
            <a:xfrm>
              <a:off x="7561115" y="5102577"/>
              <a:ext cx="1561996"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7.0 GB memory</a:t>
              </a:r>
              <a:endParaRPr lang="ru-RU" sz="1300" b="1" kern="0" dirty="0">
                <a:solidFill>
                  <a:srgbClr val="FFFFFF">
                    <a:alpha val="99000"/>
                  </a:srgbClr>
                </a:solidFill>
              </a:endParaRPr>
            </a:p>
            <a:p>
              <a:pPr algn="ctr" defTabSz="1217956"/>
              <a:r>
                <a:rPr lang="en-US" sz="1300" b="1" kern="0" dirty="0">
                  <a:solidFill>
                    <a:srgbClr val="FFFFFF">
                      <a:alpha val="99000"/>
                    </a:srgbClr>
                  </a:solidFill>
                </a:rPr>
                <a:t>1000 GB storage</a:t>
              </a:r>
            </a:p>
            <a:p>
              <a:pPr algn="ctr" defTabSz="1217956"/>
              <a:r>
                <a:rPr lang="en-US" sz="1300" b="1" kern="0" dirty="0">
                  <a:solidFill>
                    <a:srgbClr val="FFFFFF">
                      <a:alpha val="99000"/>
                    </a:srgbClr>
                  </a:solidFill>
                </a:rPr>
                <a:t>400 Mbps network</a:t>
              </a:r>
            </a:p>
          </p:txBody>
        </p:sp>
      </p:grpSp>
      <p:grpSp>
        <p:nvGrpSpPr>
          <p:cNvPr id="89" name="Group 88"/>
          <p:cNvGrpSpPr/>
          <p:nvPr/>
        </p:nvGrpSpPr>
        <p:grpSpPr>
          <a:xfrm>
            <a:off x="8530124" y="3327907"/>
            <a:ext cx="1828800" cy="2066476"/>
            <a:chOff x="9842520" y="4149408"/>
            <a:chExt cx="1828800" cy="2066476"/>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52" name="Rectangle 51"/>
            <p:cNvSpPr/>
            <p:nvPr/>
          </p:nvSpPr>
          <p:spPr>
            <a:xfrm>
              <a:off x="10005776" y="4239529"/>
              <a:ext cx="1562976"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8 </a:t>
              </a:r>
              <a:r>
                <a:rPr lang="ru-RU" sz="2000" b="1" kern="0" dirty="0">
                  <a:gradFill>
                    <a:gsLst>
                      <a:gs pos="0">
                        <a:srgbClr val="FFFFFF"/>
                      </a:gs>
                      <a:gs pos="50000">
                        <a:srgbClr val="FFFFFF"/>
                      </a:gs>
                    </a:gsLst>
                    <a:lin ang="10800000" scaled="0"/>
                  </a:gradFill>
                </a:rPr>
                <a:t>ядер </a:t>
              </a:r>
              <a:r>
                <a:rPr lang="en-US" sz="2000" b="1" kern="0" dirty="0">
                  <a:gradFill>
                    <a:gsLst>
                      <a:gs pos="0">
                        <a:srgbClr val="FFFFFF"/>
                      </a:gs>
                      <a:gs pos="50000">
                        <a:srgbClr val="FFFFFF"/>
                      </a:gs>
                    </a:gsLst>
                    <a:lin ang="10800000" scaled="0"/>
                  </a:gradFill>
                </a:rPr>
                <a:t>x 1.6Ghz</a:t>
              </a:r>
            </a:p>
          </p:txBody>
        </p:sp>
        <p:sp>
          <p:nvSpPr>
            <p:cNvPr id="54" name="Rectangle 53"/>
            <p:cNvSpPr/>
            <p:nvPr/>
          </p:nvSpPr>
          <p:spPr>
            <a:xfrm>
              <a:off x="9948083" y="5113561"/>
              <a:ext cx="1621970"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14 GB memory</a:t>
              </a:r>
              <a:endParaRPr lang="ru-RU" sz="1300" b="1" kern="0" dirty="0">
                <a:solidFill>
                  <a:srgbClr val="FFFFFF">
                    <a:alpha val="99000"/>
                  </a:srgbClr>
                </a:solidFill>
              </a:endParaRPr>
            </a:p>
            <a:p>
              <a:pPr algn="ctr" defTabSz="1217956"/>
              <a:r>
                <a:rPr lang="en-US" sz="1300" b="1" kern="0" dirty="0">
                  <a:solidFill>
                    <a:srgbClr val="FFFFFF">
                      <a:alpha val="99000"/>
                    </a:srgbClr>
                  </a:solidFill>
                </a:rPr>
                <a:t>2000 GB </a:t>
              </a:r>
            </a:p>
            <a:p>
              <a:pPr algn="ctr" defTabSz="1217956"/>
              <a:r>
                <a:rPr lang="en-US" sz="1300" b="1" kern="0" dirty="0">
                  <a:solidFill>
                    <a:srgbClr val="FFFFFF">
                      <a:alpha val="99000"/>
                    </a:srgbClr>
                  </a:solidFill>
                </a:rPr>
                <a:t>800 Mbps network</a:t>
              </a:r>
            </a:p>
            <a:p>
              <a:pPr algn="ctr" defTabSz="1217956"/>
              <a:endParaRPr lang="en-US" sz="1300" b="1" kern="0" dirty="0">
                <a:solidFill>
                  <a:srgbClr val="FFFFFF">
                    <a:alpha val="99000"/>
                  </a:srgbClr>
                </a:solidFill>
              </a:endParaRPr>
            </a:p>
          </p:txBody>
        </p:sp>
      </p:grpSp>
      <p:grpSp>
        <p:nvGrpSpPr>
          <p:cNvPr id="91" name="Group 90"/>
          <p:cNvGrpSpPr/>
          <p:nvPr/>
        </p:nvGrpSpPr>
        <p:grpSpPr>
          <a:xfrm>
            <a:off x="935073" y="1951960"/>
            <a:ext cx="1828800" cy="1176995"/>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0.0</a:t>
              </a:r>
              <a:r>
                <a:rPr lang="ru-RU" sz="2100" i="1" kern="0" dirty="0">
                  <a:gradFill>
                    <a:gsLst>
                      <a:gs pos="0">
                        <a:srgbClr val="FFFFFF"/>
                      </a:gs>
                      <a:gs pos="50000">
                        <a:srgbClr val="FFFFFF"/>
                      </a:gs>
                    </a:gsLst>
                    <a:lin ang="10800000" scaled="0"/>
                  </a:gradFill>
                </a:rPr>
                <a:t>2</a:t>
              </a:r>
              <a:r>
                <a:rPr lang="en-US" sz="2100" b="1" kern="0" dirty="0">
                  <a:gradFill>
                    <a:gsLst>
                      <a:gs pos="0">
                        <a:srgbClr val="FFFFFF"/>
                      </a:gs>
                      <a:gs pos="50000">
                        <a:srgbClr val="FFFFFF"/>
                      </a:gs>
                    </a:gsLst>
                    <a:lin ang="10800000" scaled="0"/>
                  </a:gradFill>
                </a:rPr>
                <a:t> </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0" y="1767349"/>
              <a:ext cx="1749769" cy="66823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Extra Small</a:t>
              </a:r>
            </a:p>
          </p:txBody>
        </p:sp>
      </p:grpSp>
      <p:grpSp>
        <p:nvGrpSpPr>
          <p:cNvPr id="85" name="Group 84"/>
          <p:cNvGrpSpPr/>
          <p:nvPr/>
        </p:nvGrpSpPr>
        <p:grpSpPr>
          <a:xfrm>
            <a:off x="962267" y="3330103"/>
            <a:ext cx="1828800" cy="2069647"/>
            <a:chOff x="497805" y="4151603"/>
            <a:chExt cx="1828800" cy="2069647"/>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74" name="Rectangle 73"/>
            <p:cNvSpPr/>
            <p:nvPr/>
          </p:nvSpPr>
          <p:spPr>
            <a:xfrm>
              <a:off x="606146" y="4380370"/>
              <a:ext cx="1612118"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1 x 1.0Ghz</a:t>
              </a:r>
              <a:endParaRPr lang="ru-RU" sz="2000" b="1" kern="0" dirty="0">
                <a:gradFill>
                  <a:gsLst>
                    <a:gs pos="0">
                      <a:srgbClr val="FFFFFF"/>
                    </a:gs>
                    <a:gs pos="50000">
                      <a:srgbClr val="FFFFFF"/>
                    </a:gs>
                  </a:gsLst>
                  <a:lin ang="10800000" scaled="0"/>
                </a:gradFill>
              </a:endParaRPr>
            </a:p>
            <a:p>
              <a:pPr algn="ctr" defTabSz="1217956"/>
              <a:r>
                <a:rPr lang="ru-RU" sz="1300" kern="0" dirty="0">
                  <a:gradFill>
                    <a:gsLst>
                      <a:gs pos="0">
                        <a:srgbClr val="FFFFFF"/>
                      </a:gs>
                      <a:gs pos="50000">
                        <a:srgbClr val="FFFFFF"/>
                      </a:gs>
                    </a:gsLst>
                    <a:lin ang="10800000" scaled="0"/>
                  </a:gradFill>
                </a:rPr>
                <a:t>Разделяемое ядро</a:t>
              </a:r>
              <a:endParaRPr lang="en-US" sz="1300" kern="0" dirty="0">
                <a:gradFill>
                  <a:gsLst>
                    <a:gs pos="0">
                      <a:srgbClr val="FFFFFF"/>
                    </a:gs>
                    <a:gs pos="50000">
                      <a:srgbClr val="FFFFFF"/>
                    </a:gs>
                  </a:gsLst>
                  <a:lin ang="10800000" scaled="0"/>
                </a:gradFill>
              </a:endParaRPr>
            </a:p>
          </p:txBody>
        </p:sp>
        <p:sp>
          <p:nvSpPr>
            <p:cNvPr id="76" name="Rectangle 75"/>
            <p:cNvSpPr/>
            <p:nvPr/>
          </p:nvSpPr>
          <p:spPr>
            <a:xfrm>
              <a:off x="572320" y="5385482"/>
              <a:ext cx="1710440"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768 MB memory </a:t>
              </a:r>
            </a:p>
            <a:p>
              <a:pPr algn="ctr" defTabSz="1217956"/>
              <a:r>
                <a:rPr lang="en-US" sz="1300" b="1" kern="0" dirty="0">
                  <a:solidFill>
                    <a:srgbClr val="FFFFFF">
                      <a:alpha val="99000"/>
                    </a:srgbClr>
                  </a:solidFill>
                </a:rPr>
                <a:t>20 GB storage</a:t>
              </a:r>
              <a:endParaRPr lang="ru-RU" sz="1300" b="1" kern="0" dirty="0">
                <a:solidFill>
                  <a:srgbClr val="FFFFFF">
                    <a:alpha val="99000"/>
                  </a:srgbClr>
                </a:solidFill>
              </a:endParaRPr>
            </a:p>
            <a:p>
              <a:pPr algn="ctr" defTabSz="1217956"/>
              <a:r>
                <a:rPr lang="ru-RU" sz="1300" b="1" kern="0" dirty="0">
                  <a:solidFill>
                    <a:srgbClr val="FFFFFF">
                      <a:alpha val="99000"/>
                    </a:srgbClr>
                  </a:solidFill>
                </a:rPr>
                <a:t>5 </a:t>
              </a:r>
              <a:r>
                <a:rPr lang="en-US" sz="1300" b="1" kern="0" dirty="0">
                  <a:solidFill>
                    <a:srgbClr val="FFFFFF">
                      <a:alpha val="99000"/>
                    </a:srgbClr>
                  </a:solidFill>
                </a:rPr>
                <a:t>Mbps network</a:t>
              </a:r>
            </a:p>
            <a:p>
              <a:pPr algn="ctr" defTabSz="1217956"/>
              <a:endParaRPr lang="en-US" sz="1300" b="1" kern="0" dirty="0">
                <a:solidFill>
                  <a:srgbClr val="FFFFFF">
                    <a:alpha val="99000"/>
                  </a:srgbClr>
                </a:solidFill>
              </a:endParaRPr>
            </a:p>
          </p:txBody>
        </p:sp>
      </p:grpSp>
      <p:sp>
        <p:nvSpPr>
          <p:cNvPr id="77" name="TextBox 76"/>
          <p:cNvSpPr txBox="1"/>
          <p:nvPr/>
        </p:nvSpPr>
        <p:spPr bwMode="invGray">
          <a:xfrm>
            <a:off x="821018" y="1358990"/>
            <a:ext cx="7957623" cy="489204"/>
          </a:xfrm>
          <a:prstGeom prst="rect">
            <a:avLst/>
          </a:prstGeom>
          <a:noFill/>
        </p:spPr>
        <p:txBody>
          <a:bodyPr wrap="square" lIns="91359" tIns="182720" rIns="91359" bIns="45681" rtlCol="0">
            <a:spAutoFit/>
          </a:bodyPr>
          <a:lstStyle/>
          <a:p>
            <a:pPr marL="0" lvl="1" indent="-155437" defTabSz="913549">
              <a:lnSpc>
                <a:spcPct val="90000"/>
              </a:lnSpc>
              <a:spcBef>
                <a:spcPct val="0"/>
              </a:spcBef>
              <a:buClr>
                <a:srgbClr val="FFC000"/>
              </a:buClr>
              <a:defRPr/>
            </a:pP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Стоимость  </a:t>
            </a:r>
            <a:r>
              <a:rPr lang="en-US" sz="1900" i="1"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Linux/Windows</a:t>
            </a: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en-US"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за час</a:t>
            </a:r>
            <a:endParaRPr lang="en-US"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225043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515150" y="4020351"/>
            <a:ext cx="11160919"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6" tIns="45669" rIns="91336" bIns="45669" numCol="1" spcCol="0" rtlCol="0" anchor="ctr" anchorCtr="0" compatLnSpc="1">
            <a:prstTxWarp prst="textNoShape">
              <a:avLst/>
            </a:prstTxWarp>
          </a:bodyPr>
          <a:lstStyle/>
          <a:p>
            <a:pPr algn="ctr" defTabSz="913090"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81" name="Rectangle 80"/>
          <p:cNvSpPr/>
          <p:nvPr/>
        </p:nvSpPr>
        <p:spPr>
          <a:xfrm>
            <a:off x="515146" y="1189849"/>
            <a:ext cx="5409138"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6" tIns="45669" rIns="91336" bIns="45669" numCol="1" spcCol="0" rtlCol="0" anchor="ctr" anchorCtr="0" compatLnSpc="1">
            <a:prstTxWarp prst="textNoShape">
              <a:avLst/>
            </a:prstTxWarp>
          </a:bodyPr>
          <a:lstStyle/>
          <a:p>
            <a:pPr algn="ctr" defTabSz="913090"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21" y="228604"/>
            <a:ext cx="11149013" cy="757131"/>
          </a:xfrm>
        </p:spPr>
        <p:txBody>
          <a:bodyPr/>
          <a:lstStyle/>
          <a:p>
            <a:r>
              <a:rPr lang="en-US" dirty="0"/>
              <a:t>Windows </a:t>
            </a:r>
            <a:r>
              <a:rPr lang="en-US" dirty="0" smtClean="0"/>
              <a:t>Azure </a:t>
            </a:r>
            <a:r>
              <a:rPr lang="ru-RU" dirty="0" smtClean="0">
                <a:solidFill>
                  <a:schemeClr val="accent2">
                    <a:alpha val="99000"/>
                  </a:schemeClr>
                </a:solidFill>
              </a:rPr>
              <a:t>Хранилища данных</a:t>
            </a:r>
            <a:endParaRPr lang="en-US" sz="3200" dirty="0">
              <a:solidFill>
                <a:schemeClr val="accent4">
                  <a:alpha val="99000"/>
                </a:schemeClr>
              </a:solidFill>
            </a:endParaRPr>
          </a:p>
        </p:txBody>
      </p:sp>
      <p:sp>
        <p:nvSpPr>
          <p:cNvPr id="53" name="Azure text"/>
          <p:cNvSpPr txBox="1"/>
          <p:nvPr/>
        </p:nvSpPr>
        <p:spPr>
          <a:xfrm>
            <a:off x="595978" y="1746655"/>
            <a:ext cx="4985373" cy="535472"/>
          </a:xfrm>
          <a:prstGeom prst="rect">
            <a:avLst/>
          </a:prstGeom>
          <a:noFill/>
        </p:spPr>
        <p:txBody>
          <a:bodyPr wrap="square" lIns="91364" tIns="45683" rIns="91364" bIns="45683" rtlCol="0">
            <a:spAutoFit/>
          </a:bodyPr>
          <a:lstStyle/>
          <a:p>
            <a:pPr marL="0" lvl="1" indent="-155443" defTabSz="1218057">
              <a:lnSpc>
                <a:spcPct val="90000"/>
              </a:lnSpc>
              <a:spcBef>
                <a:spcPct val="0"/>
              </a:spcBef>
              <a:buClr>
                <a:srgbClr val="FFC000"/>
              </a:buClr>
              <a:defRPr/>
            </a:pPr>
            <a:r>
              <a:rPr lang="ru-RU" sz="1600" dirty="0">
                <a:ln w="3175">
                  <a:noFill/>
                </a:ln>
                <a:gradFill flip="none" rotWithShape="1">
                  <a:gsLst>
                    <a:gs pos="0">
                      <a:srgbClr val="595959"/>
                    </a:gs>
                    <a:gs pos="86000">
                      <a:srgbClr val="595959"/>
                    </a:gs>
                  </a:gsLst>
                  <a:lin ang="5400000" scaled="0"/>
                  <a:tileRect/>
                </a:gradFill>
                <a:cs typeface="Segoe UI" pitchFamily="34" charset="0"/>
              </a:rPr>
              <a:t>Надежная платформа с возможностями гибкого масштабирования ресурсов</a:t>
            </a:r>
            <a:endParaRPr lang="en-US" sz="16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7" name="Group 6"/>
          <p:cNvGrpSpPr/>
          <p:nvPr/>
        </p:nvGrpSpPr>
        <p:grpSpPr>
          <a:xfrm>
            <a:off x="665702" y="2273572"/>
            <a:ext cx="2468880" cy="1381464"/>
            <a:chOff x="614186" y="2724337"/>
            <a:chExt cx="2468880" cy="1381464"/>
          </a:xfrm>
        </p:grpSpPr>
        <p:sp>
          <p:nvSpPr>
            <p:cNvPr id="58" name="Rounded Rectangle 57"/>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005"/>
              <a:r>
                <a:rPr lang="en-US" sz="2000" dirty="0">
                  <a:solidFill>
                    <a:srgbClr val="FFFFFF">
                      <a:alpha val="99000"/>
                    </a:srgbClr>
                  </a:solidFill>
                  <a:ea typeface="Segoe UI" pitchFamily="34" charset="0"/>
                  <a:cs typeface="Segoe UI" pitchFamily="34" charset="0"/>
                </a:rPr>
                <a:t> </a:t>
              </a:r>
            </a:p>
          </p:txBody>
        </p:sp>
        <p:sp>
          <p:nvSpPr>
            <p:cNvPr id="59" name="TextBox 58"/>
            <p:cNvSpPr txBox="1"/>
            <p:nvPr/>
          </p:nvSpPr>
          <p:spPr bwMode="invGray">
            <a:xfrm>
              <a:off x="938656" y="2724337"/>
              <a:ext cx="1928738" cy="526298"/>
            </a:xfrm>
            <a:prstGeom prst="rect">
              <a:avLst/>
            </a:prstGeom>
            <a:noFill/>
          </p:spPr>
          <p:txBody>
            <a:bodyPr wrap="square" tIns="182880" rtlCol="0">
              <a:spAutoFit/>
            </a:bodyPr>
            <a:lstStyle/>
            <a:p>
              <a:pPr marL="0" lvl="1"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Compute</a:t>
              </a:r>
            </a:p>
          </p:txBody>
        </p:sp>
        <p:sp>
          <p:nvSpPr>
            <p:cNvPr id="60" name="Rectangle 59"/>
            <p:cNvSpPr/>
            <p:nvPr/>
          </p:nvSpPr>
          <p:spPr>
            <a:xfrm>
              <a:off x="826876" y="3482964"/>
              <a:ext cx="2152298" cy="558094"/>
            </a:xfrm>
            <a:prstGeom prst="rect">
              <a:avLst/>
            </a:prstGeom>
          </p:spPr>
          <p:txBody>
            <a:bodyPr wrap="square" anchor="ctr" anchorCtr="0">
              <a:noAutofit/>
            </a:bodyPr>
            <a:lstStyle/>
            <a:p>
              <a:pPr algn="ctr" defTabSz="1218057">
                <a:defRPr/>
              </a:pPr>
              <a:r>
                <a:rPr lang="en-US" sz="1200" b="1" kern="0" dirty="0">
                  <a:solidFill>
                    <a:srgbClr val="FFFFFF">
                      <a:alpha val="99000"/>
                    </a:srgbClr>
                  </a:solidFill>
                </a:rPr>
                <a:t>$0.04-0.96/hour</a:t>
              </a:r>
            </a:p>
            <a:p>
              <a:pPr algn="ctr" defTabSz="1218057">
                <a:defRPr/>
              </a:pPr>
              <a:r>
                <a:rPr lang="en-US" sz="1200" kern="0" dirty="0">
                  <a:solidFill>
                    <a:srgbClr val="FFFFFF">
                      <a:alpha val="99000"/>
                    </a:srgbClr>
                  </a:solidFill>
                </a:rPr>
                <a:t>+ Variable Instance Sizes  </a:t>
              </a:r>
            </a:p>
          </p:txBody>
        </p:sp>
        <p:sp>
          <p:nvSpPr>
            <p:cNvPr id="61" name="Rectangle 60"/>
            <p:cNvSpPr/>
            <p:nvPr/>
          </p:nvSpPr>
          <p:spPr>
            <a:xfrm>
              <a:off x="789408" y="3188764"/>
              <a:ext cx="2227234" cy="276999"/>
            </a:xfrm>
            <a:prstGeom prst="rect">
              <a:avLst/>
            </a:prstGeom>
          </p:spPr>
          <p:txBody>
            <a:bodyPr wrap="square">
              <a:spAutoFit/>
            </a:bodyPr>
            <a:lstStyle/>
            <a:p>
              <a:pPr algn="ctr" defTabSz="1218057">
                <a:defRPr/>
              </a:pPr>
              <a:r>
                <a:rPr lang="en-US" sz="1200" kern="0" dirty="0">
                  <a:solidFill>
                    <a:srgbClr val="FFFFFF">
                      <a:alpha val="99000"/>
                    </a:srgbClr>
                  </a:solidFill>
                </a:rPr>
                <a:t>Per service hour</a:t>
              </a:r>
              <a:endParaRPr lang="en-US" sz="2800" kern="0" dirty="0">
                <a:solidFill>
                  <a:srgbClr val="FFFFFF">
                    <a:alpha val="99000"/>
                  </a:srgbClr>
                </a:solidFill>
              </a:endParaRPr>
            </a:p>
          </p:txBody>
        </p:sp>
      </p:grpSp>
      <p:grpSp>
        <p:nvGrpSpPr>
          <p:cNvPr id="6" name="Group 5"/>
          <p:cNvGrpSpPr/>
          <p:nvPr/>
        </p:nvGrpSpPr>
        <p:grpSpPr>
          <a:xfrm>
            <a:off x="3285865" y="2273571"/>
            <a:ext cx="2468880" cy="1381464"/>
            <a:chOff x="3345488" y="2724335"/>
            <a:chExt cx="2468880" cy="1381464"/>
          </a:xfrm>
        </p:grpSpPr>
        <p:sp>
          <p:nvSpPr>
            <p:cNvPr id="73" name="Rounded Rectangle 72"/>
            <p:cNvSpPr/>
            <p:nvPr/>
          </p:nvSpPr>
          <p:spPr bwMode="auto">
            <a:xfrm>
              <a:off x="3345488"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005"/>
              <a:r>
                <a:rPr lang="en-US" sz="2000" dirty="0">
                  <a:solidFill>
                    <a:srgbClr val="FFFFFF">
                      <a:alpha val="99000"/>
                    </a:srgbClr>
                  </a:solidFill>
                  <a:ea typeface="Segoe UI" pitchFamily="34" charset="0"/>
                  <a:cs typeface="Segoe UI" pitchFamily="34" charset="0"/>
                </a:rPr>
                <a:t> </a:t>
              </a:r>
            </a:p>
          </p:txBody>
        </p:sp>
        <p:sp>
          <p:nvSpPr>
            <p:cNvPr id="74" name="TextBox 73"/>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r>
                <a:rPr lang="en-US" sz="2400" dirty="0">
                  <a:solidFill>
                    <a:srgbClr val="FFFFFF">
                      <a:alpha val="99000"/>
                    </a:srgbClr>
                  </a:solidFill>
                  <a:ea typeface="Segoe UI" pitchFamily="34" charset="0"/>
                  <a:cs typeface="Segoe UI" pitchFamily="34" charset="0"/>
                </a:rPr>
                <a:t>Storage</a:t>
              </a:r>
            </a:p>
          </p:txBody>
        </p:sp>
        <p:sp>
          <p:nvSpPr>
            <p:cNvPr id="75" name="Rectangle 74"/>
            <p:cNvSpPr/>
            <p:nvPr/>
          </p:nvSpPr>
          <p:spPr>
            <a:xfrm>
              <a:off x="3454574" y="3186927"/>
              <a:ext cx="2250707" cy="276999"/>
            </a:xfrm>
            <a:prstGeom prst="rect">
              <a:avLst/>
            </a:prstGeom>
          </p:spPr>
          <p:txBody>
            <a:bodyPr wrap="square">
              <a:spAutoFit/>
            </a:bodyPr>
            <a:lstStyle/>
            <a:p>
              <a:pPr algn="ctr" defTabSz="1218057"/>
              <a:r>
                <a:rPr lang="en-US" sz="1200" kern="0" dirty="0">
                  <a:solidFill>
                    <a:srgbClr val="FFFFFF">
                      <a:alpha val="99000"/>
                    </a:srgbClr>
                  </a:solidFill>
                </a:rPr>
                <a:t>Per GB stored and transactions</a:t>
              </a:r>
            </a:p>
          </p:txBody>
        </p:sp>
        <p:sp>
          <p:nvSpPr>
            <p:cNvPr id="76" name="Rectangle 75"/>
            <p:cNvSpPr/>
            <p:nvPr/>
          </p:nvSpPr>
          <p:spPr>
            <a:xfrm>
              <a:off x="3390438" y="3462780"/>
              <a:ext cx="2378981" cy="598458"/>
            </a:xfrm>
            <a:prstGeom prst="rect">
              <a:avLst/>
            </a:prstGeom>
          </p:spPr>
          <p:txBody>
            <a:bodyPr wrap="square" anchor="ctr" anchorCtr="0">
              <a:noAutofit/>
            </a:bodyPr>
            <a:lstStyle/>
            <a:p>
              <a:pPr algn="ctr" defTabSz="1218057">
                <a:defRPr/>
              </a:pPr>
              <a:r>
                <a:rPr lang="en-US" sz="1200" b="1" kern="0" dirty="0">
                  <a:solidFill>
                    <a:srgbClr val="FFFFFF">
                      <a:alpha val="99000"/>
                    </a:srgbClr>
                  </a:solidFill>
                </a:rPr>
                <a:t>$0.1</a:t>
              </a:r>
              <a:r>
                <a:rPr lang="ru-RU" sz="1200" b="1" kern="0" dirty="0">
                  <a:solidFill>
                    <a:srgbClr val="FFFFFF">
                      <a:alpha val="99000"/>
                    </a:srgbClr>
                  </a:solidFill>
                </a:rPr>
                <a:t>2</a:t>
              </a:r>
              <a:r>
                <a:rPr lang="en-US" sz="1200" b="1" kern="0" dirty="0">
                  <a:solidFill>
                    <a:srgbClr val="FFFFFF">
                      <a:alpha val="99000"/>
                    </a:srgbClr>
                  </a:solidFill>
                </a:rPr>
                <a:t> GB/month</a:t>
              </a:r>
            </a:p>
            <a:p>
              <a:pPr algn="ctr" defTabSz="1218057">
                <a:defRPr/>
              </a:pPr>
              <a:r>
                <a:rPr lang="en-US" sz="1200" kern="0" dirty="0">
                  <a:solidFill>
                    <a:srgbClr val="FFFFFF">
                      <a:alpha val="99000"/>
                    </a:srgbClr>
                  </a:solidFill>
                </a:rPr>
                <a:t>$0.01/100k transactions </a:t>
              </a:r>
            </a:p>
          </p:txBody>
        </p:sp>
      </p:grpSp>
      <p:grpSp>
        <p:nvGrpSpPr>
          <p:cNvPr id="84" name="Group 83"/>
          <p:cNvGrpSpPr/>
          <p:nvPr/>
        </p:nvGrpSpPr>
        <p:grpSpPr>
          <a:xfrm>
            <a:off x="748196" y="4615957"/>
            <a:ext cx="3477420" cy="1494179"/>
            <a:chOff x="2658493" y="5167597"/>
            <a:chExt cx="3267075" cy="1494179"/>
          </a:xfrm>
        </p:grpSpPr>
        <p:sp>
          <p:nvSpPr>
            <p:cNvPr id="90" name="Rounded Rectangle 89"/>
            <p:cNvSpPr/>
            <p:nvPr/>
          </p:nvSpPr>
          <p:spPr bwMode="auto">
            <a:xfrm>
              <a:off x="2661577" y="5167597"/>
              <a:ext cx="3260907" cy="11906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8057"/>
              <a:r>
                <a:rPr lang="en-US" altLang="zh-CN" sz="1600" dirty="0">
                  <a:solidFill>
                    <a:srgbClr val="292929"/>
                  </a:solidFill>
                </a:rPr>
                <a:t> </a:t>
              </a:r>
            </a:p>
          </p:txBody>
        </p:sp>
        <p:sp>
          <p:nvSpPr>
            <p:cNvPr id="91" name="TextBox 90"/>
            <p:cNvSpPr txBox="1"/>
            <p:nvPr/>
          </p:nvSpPr>
          <p:spPr bwMode="invGray">
            <a:xfrm>
              <a:off x="2658493" y="5185705"/>
              <a:ext cx="3267075" cy="526298"/>
            </a:xfrm>
            <a:prstGeom prst="rect">
              <a:avLst/>
            </a:prstGeom>
            <a:noFill/>
          </p:spPr>
          <p:txBody>
            <a:bodyPr wrap="square" tIns="182880" rtlCol="0">
              <a:spAutoFit/>
            </a:bodyPr>
            <a:lstStyle/>
            <a:p>
              <a:pPr marL="0" lvl="1" indent="-155443"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Caching</a:t>
              </a:r>
            </a:p>
          </p:txBody>
        </p:sp>
        <p:sp>
          <p:nvSpPr>
            <p:cNvPr id="92" name="Rectangle 91"/>
            <p:cNvSpPr/>
            <p:nvPr/>
          </p:nvSpPr>
          <p:spPr>
            <a:xfrm>
              <a:off x="2793430" y="5562599"/>
              <a:ext cx="2997201" cy="1099177"/>
            </a:xfrm>
            <a:prstGeom prst="rect">
              <a:avLst/>
            </a:prstGeom>
          </p:spPr>
          <p:txBody>
            <a:bodyPr wrap="square" anchor="ctr" anchorCtr="0">
              <a:noAutofit/>
            </a:bodyPr>
            <a:lstStyle/>
            <a:p>
              <a:pPr algn="ctr" defTabSz="1218057">
                <a:spcBef>
                  <a:spcPts val="1200"/>
                </a:spcBef>
                <a:defRPr/>
              </a:pPr>
              <a:r>
                <a:rPr lang="en-US" sz="1200" b="1" kern="0" dirty="0">
                  <a:solidFill>
                    <a:srgbClr val="FFFFFF">
                      <a:alpha val="99000"/>
                    </a:srgbClr>
                  </a:solidFill>
                </a:rPr>
                <a:t>128MB cache for $45/month</a:t>
              </a:r>
            </a:p>
          </p:txBody>
        </p:sp>
        <p:sp>
          <p:nvSpPr>
            <p:cNvPr id="93" name="Rectangle 92"/>
            <p:cNvSpPr/>
            <p:nvPr/>
          </p:nvSpPr>
          <p:spPr>
            <a:xfrm>
              <a:off x="2817242" y="5762822"/>
              <a:ext cx="2949575" cy="276999"/>
            </a:xfrm>
            <a:prstGeom prst="rect">
              <a:avLst/>
            </a:prstGeom>
          </p:spPr>
          <p:txBody>
            <a:bodyPr wrap="square">
              <a:spAutoFit/>
            </a:bodyPr>
            <a:lstStyle/>
            <a:p>
              <a:pPr algn="ctr" defTabSz="1218057">
                <a:defRPr/>
              </a:pPr>
              <a:r>
                <a:rPr lang="en-US" sz="1200" kern="0" dirty="0">
                  <a:solidFill>
                    <a:srgbClr val="FFFFFF">
                      <a:alpha val="99000"/>
                    </a:srgbClr>
                  </a:solidFill>
                </a:rPr>
                <a:t>Per Message Operation</a:t>
              </a:r>
            </a:p>
          </p:txBody>
        </p:sp>
      </p:grpSp>
      <p:grpSp>
        <p:nvGrpSpPr>
          <p:cNvPr id="85" name="Group 84"/>
          <p:cNvGrpSpPr/>
          <p:nvPr/>
        </p:nvGrpSpPr>
        <p:grpSpPr>
          <a:xfrm>
            <a:off x="4370057" y="4615951"/>
            <a:ext cx="3470857" cy="1197900"/>
            <a:chOff x="6203598" y="5158299"/>
            <a:chExt cx="3260907" cy="1197900"/>
          </a:xfrm>
        </p:grpSpPr>
        <p:sp>
          <p:nvSpPr>
            <p:cNvPr id="86" name="Rounded Rectangle 85"/>
            <p:cNvSpPr/>
            <p:nvPr/>
          </p:nvSpPr>
          <p:spPr bwMode="auto">
            <a:xfrm>
              <a:off x="6203598" y="5158299"/>
              <a:ext cx="3260907" cy="1197900"/>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8057"/>
              <a:r>
                <a:rPr lang="en-US" altLang="zh-CN" sz="1600" dirty="0">
                  <a:solidFill>
                    <a:srgbClr val="292929"/>
                  </a:solidFill>
                </a:rPr>
                <a:t> </a:t>
              </a:r>
            </a:p>
          </p:txBody>
        </p:sp>
        <p:sp>
          <p:nvSpPr>
            <p:cNvPr id="87" name="Rectangle 86"/>
            <p:cNvSpPr/>
            <p:nvPr/>
          </p:nvSpPr>
          <p:spPr>
            <a:xfrm>
              <a:off x="6203598" y="5913135"/>
              <a:ext cx="3260907" cy="393304"/>
            </a:xfrm>
            <a:prstGeom prst="rect">
              <a:avLst/>
            </a:prstGeom>
            <a:noFill/>
          </p:spPr>
          <p:txBody>
            <a:bodyPr wrap="square" anchor="ctr" anchorCtr="0">
              <a:noAutofit/>
            </a:bodyPr>
            <a:lstStyle/>
            <a:p>
              <a:pPr algn="ctr" defTabSz="1218057">
                <a:spcBef>
                  <a:spcPts val="1200"/>
                </a:spcBef>
                <a:defRPr/>
              </a:pPr>
              <a:r>
                <a:rPr lang="en-US" sz="1200" b="1" kern="0" dirty="0">
                  <a:solidFill>
                    <a:srgbClr val="FFFFFF">
                      <a:alpha val="99000"/>
                    </a:srgbClr>
                  </a:solidFill>
                </a:rPr>
                <a:t>$1.99/10k transactions</a:t>
              </a:r>
            </a:p>
          </p:txBody>
        </p:sp>
        <p:sp>
          <p:nvSpPr>
            <p:cNvPr id="88" name="Rectangle 87"/>
            <p:cNvSpPr/>
            <p:nvPr/>
          </p:nvSpPr>
          <p:spPr>
            <a:xfrm>
              <a:off x="6452926" y="5753524"/>
              <a:ext cx="2762249" cy="276999"/>
            </a:xfrm>
            <a:prstGeom prst="rect">
              <a:avLst/>
            </a:prstGeom>
          </p:spPr>
          <p:txBody>
            <a:bodyPr wrap="square">
              <a:spAutoFit/>
            </a:bodyPr>
            <a:lstStyle/>
            <a:p>
              <a:pPr algn="ctr" defTabSz="1218057">
                <a:defRPr/>
              </a:pPr>
              <a:r>
                <a:rPr lang="en-US" sz="1200" kern="0" dirty="0">
                  <a:solidFill>
                    <a:srgbClr val="FFFFFF">
                      <a:alpha val="99000"/>
                    </a:srgbClr>
                  </a:solidFill>
                </a:rPr>
                <a:t>Per Message Operation</a:t>
              </a:r>
            </a:p>
          </p:txBody>
        </p:sp>
        <p:sp>
          <p:nvSpPr>
            <p:cNvPr id="89" name="TextBox 88"/>
            <p:cNvSpPr txBox="1"/>
            <p:nvPr/>
          </p:nvSpPr>
          <p:spPr bwMode="invGray">
            <a:xfrm>
              <a:off x="6319576" y="5172826"/>
              <a:ext cx="3028950" cy="526298"/>
            </a:xfrm>
            <a:prstGeom prst="rect">
              <a:avLst/>
            </a:prstGeom>
            <a:noFill/>
          </p:spPr>
          <p:txBody>
            <a:bodyPr wrap="square" tIns="182880" rtlCol="0">
              <a:spAutoFit/>
            </a:bodyPr>
            <a:lstStyle/>
            <a:p>
              <a:pPr marL="0" lvl="1" indent="-155443"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Access Control</a:t>
              </a:r>
            </a:p>
          </p:txBody>
        </p:sp>
      </p:grpSp>
      <p:sp>
        <p:nvSpPr>
          <p:cNvPr id="94" name="Rectangle 93"/>
          <p:cNvSpPr/>
          <p:nvPr/>
        </p:nvSpPr>
        <p:spPr>
          <a:xfrm>
            <a:off x="7920696" y="6261943"/>
            <a:ext cx="3834551" cy="261535"/>
          </a:xfrm>
          <a:prstGeom prst="rect">
            <a:avLst/>
          </a:prstGeom>
        </p:spPr>
        <p:txBody>
          <a:bodyPr wrap="none" lIns="91364" tIns="45683" rIns="91364" bIns="45683">
            <a:spAutoFit/>
          </a:bodyPr>
          <a:lstStyle/>
          <a:p>
            <a:pPr algn="r" defTabSz="1218057"/>
            <a:r>
              <a:rPr lang="en-US" sz="1100" dirty="0">
                <a:ln w="3175">
                  <a:noFill/>
                </a:ln>
                <a:gradFill flip="none" rotWithShape="1">
                  <a:gsLst>
                    <a:gs pos="0">
                      <a:srgbClr val="595959"/>
                    </a:gs>
                    <a:gs pos="86000">
                      <a:srgbClr val="595959"/>
                    </a:gs>
                  </a:gsLst>
                  <a:lin ang="5400000" scaled="0"/>
                  <a:tileRect/>
                </a:gradFill>
                <a:cs typeface="Segoe UI" pitchFamily="34" charset="0"/>
              </a:rPr>
              <a:t>Prices shown in USD only. International prices are available</a:t>
            </a:r>
          </a:p>
        </p:txBody>
      </p:sp>
      <p:grpSp>
        <p:nvGrpSpPr>
          <p:cNvPr id="96" name="Group 95"/>
          <p:cNvGrpSpPr/>
          <p:nvPr/>
        </p:nvGrpSpPr>
        <p:grpSpPr>
          <a:xfrm>
            <a:off x="8002003" y="4615957"/>
            <a:ext cx="3470857" cy="1685451"/>
            <a:chOff x="6203598" y="5167825"/>
            <a:chExt cx="3260907" cy="1685451"/>
          </a:xfrm>
        </p:grpSpPr>
        <p:sp>
          <p:nvSpPr>
            <p:cNvPr id="97" name="Rounded Rectangle 96"/>
            <p:cNvSpPr/>
            <p:nvPr/>
          </p:nvSpPr>
          <p:spPr bwMode="auto">
            <a:xfrm>
              <a:off x="6203598" y="5167825"/>
              <a:ext cx="3260907" cy="11883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8057"/>
              <a:r>
                <a:rPr lang="en-US" altLang="zh-CN" sz="1600" dirty="0">
                  <a:solidFill>
                    <a:srgbClr val="292929"/>
                  </a:solidFill>
                </a:rPr>
                <a:t> </a:t>
              </a:r>
            </a:p>
          </p:txBody>
        </p:sp>
        <p:sp>
          <p:nvSpPr>
            <p:cNvPr id="98" name="Rectangle 97"/>
            <p:cNvSpPr/>
            <p:nvPr/>
          </p:nvSpPr>
          <p:spPr>
            <a:xfrm>
              <a:off x="6203598" y="5508798"/>
              <a:ext cx="3260907" cy="1344478"/>
            </a:xfrm>
            <a:prstGeom prst="rect">
              <a:avLst/>
            </a:prstGeom>
            <a:noFill/>
          </p:spPr>
          <p:txBody>
            <a:bodyPr wrap="square" anchor="ctr" anchorCtr="0">
              <a:noAutofit/>
            </a:bodyPr>
            <a:lstStyle/>
            <a:p>
              <a:pPr algn="ctr" defTabSz="1218057">
                <a:defRPr/>
              </a:pPr>
              <a:r>
                <a:rPr lang="en-US" sz="1100" b="1" kern="0" dirty="0">
                  <a:solidFill>
                    <a:srgbClr val="FFFFFF">
                      <a:alpha val="99000"/>
                    </a:srgbClr>
                  </a:solidFill>
                </a:rPr>
                <a:t>$0.10/100 Relay Hours</a:t>
              </a:r>
            </a:p>
            <a:p>
              <a:pPr algn="ctr" defTabSz="1218057">
                <a:defRPr/>
              </a:pPr>
              <a:r>
                <a:rPr lang="en-US" sz="1100" b="1" kern="0" dirty="0">
                  <a:solidFill>
                    <a:srgbClr val="FFFFFF">
                      <a:alpha val="99000"/>
                    </a:srgbClr>
                  </a:solidFill>
                </a:rPr>
                <a:t>$0.01/10,000 Messages (Queues/Topics/Relays)</a:t>
              </a:r>
            </a:p>
            <a:p>
              <a:pPr algn="ctr" defTabSz="1218057">
                <a:defRPr/>
              </a:pPr>
              <a:endParaRPr lang="en-US" sz="1200" b="1" kern="0" dirty="0">
                <a:solidFill>
                  <a:srgbClr val="FFFFFF">
                    <a:alpha val="99000"/>
                  </a:srgbClr>
                </a:solidFill>
              </a:endParaRPr>
            </a:p>
          </p:txBody>
        </p:sp>
        <p:sp>
          <p:nvSpPr>
            <p:cNvPr id="99" name="Rectangle 98"/>
            <p:cNvSpPr/>
            <p:nvPr/>
          </p:nvSpPr>
          <p:spPr>
            <a:xfrm>
              <a:off x="6452926" y="5634774"/>
              <a:ext cx="2762249" cy="276999"/>
            </a:xfrm>
            <a:prstGeom prst="rect">
              <a:avLst/>
            </a:prstGeom>
          </p:spPr>
          <p:txBody>
            <a:bodyPr wrap="square">
              <a:spAutoFit/>
            </a:bodyPr>
            <a:lstStyle/>
            <a:p>
              <a:pPr algn="ctr" defTabSz="1218057">
                <a:defRPr/>
              </a:pPr>
              <a:r>
                <a:rPr lang="en-US" sz="1200" kern="0" dirty="0">
                  <a:solidFill>
                    <a:srgbClr val="FFFFFF">
                      <a:alpha val="99000"/>
                    </a:srgbClr>
                  </a:solidFill>
                </a:rPr>
                <a:t>Per Message Operation</a:t>
              </a:r>
            </a:p>
          </p:txBody>
        </p:sp>
        <p:sp>
          <p:nvSpPr>
            <p:cNvPr id="100" name="TextBox 99"/>
            <p:cNvSpPr txBox="1"/>
            <p:nvPr/>
          </p:nvSpPr>
          <p:spPr bwMode="invGray">
            <a:xfrm>
              <a:off x="6319576" y="5185705"/>
              <a:ext cx="3028950" cy="526298"/>
            </a:xfrm>
            <a:prstGeom prst="rect">
              <a:avLst/>
            </a:prstGeom>
            <a:noFill/>
          </p:spPr>
          <p:txBody>
            <a:bodyPr wrap="square" tIns="182880" rtlCol="0">
              <a:spAutoFit/>
            </a:bodyPr>
            <a:lstStyle/>
            <a:p>
              <a:pPr marL="0" lvl="1" indent="-155443"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Service Bus</a:t>
              </a:r>
            </a:p>
          </p:txBody>
        </p:sp>
      </p:grpSp>
      <p:sp>
        <p:nvSpPr>
          <p:cNvPr id="3" name="TextBox 2"/>
          <p:cNvSpPr txBox="1"/>
          <p:nvPr/>
        </p:nvSpPr>
        <p:spPr>
          <a:xfrm>
            <a:off x="639949" y="1300767"/>
            <a:ext cx="3751571" cy="387799"/>
          </a:xfrm>
          <a:prstGeom prst="rect">
            <a:avLst/>
          </a:prstGeom>
          <a:noFill/>
        </p:spPr>
        <p:txBody>
          <a:bodyPr wrap="square" lIns="0" tIns="0" rIns="0" bIns="0" rtlCol="0">
            <a:spAutoFit/>
          </a:bodyPr>
          <a:lstStyle/>
          <a:p>
            <a:pPr defTabSz="1218057">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Windows Azure</a:t>
            </a:r>
          </a:p>
        </p:txBody>
      </p:sp>
      <p:sp>
        <p:nvSpPr>
          <p:cNvPr id="49" name="TextBox 48"/>
          <p:cNvSpPr txBox="1"/>
          <p:nvPr/>
        </p:nvSpPr>
        <p:spPr>
          <a:xfrm>
            <a:off x="704343" y="4095482"/>
            <a:ext cx="6926546" cy="387799"/>
          </a:xfrm>
          <a:prstGeom prst="rect">
            <a:avLst/>
          </a:prstGeom>
          <a:noFill/>
        </p:spPr>
        <p:txBody>
          <a:bodyPr wrap="square" lIns="0" tIns="0" rIns="0" bIns="0" rtlCol="0">
            <a:spAutoFit/>
          </a:bodyPr>
          <a:lstStyle/>
          <a:p>
            <a:pPr defTabSz="1218057">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Windows Azure</a:t>
            </a:r>
            <a:r>
              <a:rPr lang="ru-RU" sz="2800" dirty="0">
                <a:gradFill>
                  <a:gsLst>
                    <a:gs pos="0">
                      <a:srgbClr val="292929">
                        <a:lumMod val="90000"/>
                        <a:lumOff val="10000"/>
                      </a:srgbClr>
                    </a:gs>
                    <a:gs pos="86000">
                      <a:srgbClr val="292929">
                        <a:lumMod val="90000"/>
                        <a:lumOff val="10000"/>
                      </a:srgbClr>
                    </a:gs>
                  </a:gsLst>
                  <a:lin ang="5400000" scaled="0"/>
                </a:gradFill>
              </a:rPr>
              <a:t> дополнительные сервисы</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50" name="Rectangle 49"/>
          <p:cNvSpPr/>
          <p:nvPr/>
        </p:nvSpPr>
        <p:spPr>
          <a:xfrm>
            <a:off x="6239645" y="1189849"/>
            <a:ext cx="5435231"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6" tIns="45669" rIns="91336" bIns="45669" numCol="1" spcCol="0" rtlCol="0" anchor="ctr" anchorCtr="0" compatLnSpc="1">
            <a:prstTxWarp prst="textNoShape">
              <a:avLst/>
            </a:prstTxWarp>
          </a:bodyPr>
          <a:lstStyle/>
          <a:p>
            <a:pPr algn="ctr" defTabSz="913090"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51" name="Azure text"/>
          <p:cNvSpPr txBox="1"/>
          <p:nvPr/>
        </p:nvSpPr>
        <p:spPr>
          <a:xfrm>
            <a:off x="6316916" y="1746655"/>
            <a:ext cx="4985373" cy="535472"/>
          </a:xfrm>
          <a:prstGeom prst="rect">
            <a:avLst/>
          </a:prstGeom>
          <a:noFill/>
        </p:spPr>
        <p:txBody>
          <a:bodyPr wrap="square" lIns="91364" tIns="45683" rIns="91364" bIns="45683" rtlCol="0">
            <a:spAutoFit/>
          </a:bodyPr>
          <a:lstStyle/>
          <a:p>
            <a:pPr marL="0" lvl="1" indent="-155443" defTabSz="1218057">
              <a:lnSpc>
                <a:spcPct val="90000"/>
              </a:lnSpc>
              <a:spcBef>
                <a:spcPct val="0"/>
              </a:spcBef>
              <a:buClr>
                <a:srgbClr val="FFC000"/>
              </a:buClr>
              <a:defRPr/>
            </a:pPr>
            <a:r>
              <a:rPr lang="ru-RU" sz="1600" dirty="0">
                <a:ln w="3175">
                  <a:noFill/>
                </a:ln>
                <a:gradFill flip="none" rotWithShape="1">
                  <a:gsLst>
                    <a:gs pos="0">
                      <a:srgbClr val="595959"/>
                    </a:gs>
                    <a:gs pos="86000">
                      <a:srgbClr val="595959"/>
                    </a:gs>
                  </a:gsLst>
                  <a:lin ang="5400000" scaled="0"/>
                  <a:tileRect/>
                </a:gradFill>
                <a:cs typeface="Segoe UI" pitchFamily="34" charset="0"/>
              </a:rPr>
              <a:t>Реляционная база данных с высоким уровнем доступности и удобным масштабированием</a:t>
            </a:r>
            <a:endParaRPr lang="en-US" sz="16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52" name="Group 51"/>
          <p:cNvGrpSpPr/>
          <p:nvPr/>
        </p:nvGrpSpPr>
        <p:grpSpPr>
          <a:xfrm>
            <a:off x="6386639" y="2273572"/>
            <a:ext cx="2468880" cy="1381464"/>
            <a:chOff x="614186" y="2724337"/>
            <a:chExt cx="2468880" cy="1381464"/>
          </a:xfrm>
        </p:grpSpPr>
        <p:sp>
          <p:nvSpPr>
            <p:cNvPr id="54" name="Rounded Rectangle 53"/>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005"/>
              <a:r>
                <a:rPr lang="en-US" sz="2000" dirty="0">
                  <a:solidFill>
                    <a:srgbClr val="FFFFFF">
                      <a:alpha val="99000"/>
                    </a:srgbClr>
                  </a:solidFill>
                  <a:ea typeface="Segoe UI" pitchFamily="34" charset="0"/>
                  <a:cs typeface="Segoe UI" pitchFamily="34" charset="0"/>
                </a:rPr>
                <a:t> </a:t>
              </a:r>
            </a:p>
          </p:txBody>
        </p:sp>
        <p:sp>
          <p:nvSpPr>
            <p:cNvPr id="57" name="TextBox 56"/>
            <p:cNvSpPr txBox="1"/>
            <p:nvPr/>
          </p:nvSpPr>
          <p:spPr bwMode="invGray">
            <a:xfrm>
              <a:off x="938656" y="2724337"/>
              <a:ext cx="1928738" cy="526298"/>
            </a:xfrm>
            <a:prstGeom prst="rect">
              <a:avLst/>
            </a:prstGeom>
            <a:noFill/>
          </p:spPr>
          <p:txBody>
            <a:bodyPr wrap="square" tIns="182880" rtlCol="0">
              <a:spAutoFit/>
            </a:bodyPr>
            <a:lstStyle/>
            <a:p>
              <a:pPr marL="0" lvl="1"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Web Edition</a:t>
              </a:r>
            </a:p>
          </p:txBody>
        </p:sp>
        <p:sp>
          <p:nvSpPr>
            <p:cNvPr id="62" name="Rectangle 61"/>
            <p:cNvSpPr/>
            <p:nvPr/>
          </p:nvSpPr>
          <p:spPr>
            <a:xfrm>
              <a:off x="826876" y="3482964"/>
              <a:ext cx="2152298" cy="558094"/>
            </a:xfrm>
            <a:prstGeom prst="rect">
              <a:avLst/>
            </a:prstGeom>
          </p:spPr>
          <p:txBody>
            <a:bodyPr wrap="square" anchor="ctr" anchorCtr="0">
              <a:noAutofit/>
            </a:bodyPr>
            <a:lstStyle/>
            <a:p>
              <a:pPr algn="ctr" defTabSz="1218057">
                <a:defRPr/>
              </a:pPr>
              <a:r>
                <a:rPr lang="en-US" sz="1200" b="1" kern="0" dirty="0">
                  <a:solidFill>
                    <a:srgbClr val="FFFFFF">
                      <a:alpha val="99000"/>
                    </a:srgbClr>
                  </a:solidFill>
                </a:rPr>
                <a:t>$9.99/month</a:t>
              </a:r>
              <a:r>
                <a:rPr lang="en-US" sz="1200" kern="0" dirty="0">
                  <a:solidFill>
                    <a:srgbClr val="FFFFFF">
                      <a:alpha val="99000"/>
                    </a:srgbClr>
                  </a:solidFill>
                </a:rPr>
                <a:t/>
              </a:r>
              <a:br>
                <a:rPr lang="en-US" sz="1200" kern="0" dirty="0">
                  <a:solidFill>
                    <a:srgbClr val="FFFFFF">
                      <a:alpha val="99000"/>
                    </a:srgbClr>
                  </a:solidFill>
                </a:rPr>
              </a:br>
              <a:r>
                <a:rPr lang="en-US" sz="1200" kern="0" dirty="0">
                  <a:solidFill>
                    <a:srgbClr val="FFFFFF">
                      <a:alpha val="99000"/>
                    </a:srgbClr>
                  </a:solidFill>
                </a:rPr>
                <a:t>(up to 1 GB DB/month</a:t>
              </a:r>
              <a:r>
                <a:rPr lang="en-US" sz="1100" kern="0" dirty="0">
                  <a:solidFill>
                    <a:srgbClr val="FFFFFF">
                      <a:alpha val="99000"/>
                    </a:srgbClr>
                  </a:solidFill>
                </a:rPr>
                <a:t>) </a:t>
              </a:r>
              <a:endParaRPr lang="en-US" sz="1500" kern="0" dirty="0">
                <a:solidFill>
                  <a:srgbClr val="FFFFFF">
                    <a:alpha val="99000"/>
                  </a:srgbClr>
                </a:solidFill>
              </a:endParaRPr>
            </a:p>
          </p:txBody>
        </p:sp>
        <p:sp>
          <p:nvSpPr>
            <p:cNvPr id="67" name="Rectangle 66"/>
            <p:cNvSpPr/>
            <p:nvPr/>
          </p:nvSpPr>
          <p:spPr>
            <a:xfrm>
              <a:off x="789408" y="3188764"/>
              <a:ext cx="2227234" cy="276999"/>
            </a:xfrm>
            <a:prstGeom prst="rect">
              <a:avLst/>
            </a:prstGeom>
          </p:spPr>
          <p:txBody>
            <a:bodyPr wrap="square">
              <a:spAutoFit/>
            </a:bodyPr>
            <a:lstStyle/>
            <a:p>
              <a:pPr algn="ctr" defTabSz="1218057"/>
              <a:endParaRPr lang="en-US" sz="1200" kern="0" dirty="0">
                <a:solidFill>
                  <a:srgbClr val="FFFFFF">
                    <a:alpha val="99000"/>
                  </a:srgbClr>
                </a:solidFill>
              </a:endParaRPr>
            </a:p>
          </p:txBody>
        </p:sp>
      </p:grpSp>
      <p:grpSp>
        <p:nvGrpSpPr>
          <p:cNvPr id="72" name="Group 71"/>
          <p:cNvGrpSpPr/>
          <p:nvPr/>
        </p:nvGrpSpPr>
        <p:grpSpPr>
          <a:xfrm>
            <a:off x="8987359" y="2273571"/>
            <a:ext cx="2488325" cy="1381464"/>
            <a:chOff x="3390438" y="2724335"/>
            <a:chExt cx="2488325" cy="1381464"/>
          </a:xfrm>
        </p:grpSpPr>
        <p:sp>
          <p:nvSpPr>
            <p:cNvPr id="78" name="Rounded Rectangle 77"/>
            <p:cNvSpPr/>
            <p:nvPr/>
          </p:nvSpPr>
          <p:spPr bwMode="auto">
            <a:xfrm>
              <a:off x="3409883"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005"/>
              <a:r>
                <a:rPr lang="en-US" sz="2000" dirty="0">
                  <a:solidFill>
                    <a:srgbClr val="FFFFFF">
                      <a:alpha val="99000"/>
                    </a:srgbClr>
                  </a:solidFill>
                  <a:ea typeface="Segoe UI" pitchFamily="34" charset="0"/>
                  <a:cs typeface="Segoe UI" pitchFamily="34" charset="0"/>
                </a:rPr>
                <a:t> </a:t>
              </a:r>
            </a:p>
          </p:txBody>
        </p:sp>
        <p:sp>
          <p:nvSpPr>
            <p:cNvPr id="79" name="TextBox 78"/>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defRPr/>
              </a:pPr>
              <a:r>
                <a:rPr lang="en-US" sz="2400" dirty="0">
                  <a:solidFill>
                    <a:srgbClr val="FFFFFF">
                      <a:alpha val="99000"/>
                    </a:srgbClr>
                  </a:solidFill>
                  <a:ea typeface="Segoe UI" pitchFamily="34" charset="0"/>
                  <a:cs typeface="Segoe UI" pitchFamily="34" charset="0"/>
                </a:rPr>
                <a:t>Business Edition  </a:t>
              </a:r>
            </a:p>
          </p:txBody>
        </p:sp>
        <p:sp>
          <p:nvSpPr>
            <p:cNvPr id="95" name="Rectangle 94"/>
            <p:cNvSpPr/>
            <p:nvPr/>
          </p:nvSpPr>
          <p:spPr>
            <a:xfrm>
              <a:off x="3454575" y="3186927"/>
              <a:ext cx="2250708" cy="276999"/>
            </a:xfrm>
            <a:prstGeom prst="rect">
              <a:avLst/>
            </a:prstGeom>
          </p:spPr>
          <p:txBody>
            <a:bodyPr wrap="square">
              <a:spAutoFit/>
            </a:bodyPr>
            <a:lstStyle/>
            <a:p>
              <a:pPr algn="ctr" defTabSz="1218057"/>
              <a:endParaRPr lang="en-US" sz="1200" kern="0" dirty="0">
                <a:solidFill>
                  <a:srgbClr val="FFFFFF">
                    <a:alpha val="99000"/>
                  </a:srgbClr>
                </a:solidFill>
              </a:endParaRPr>
            </a:p>
          </p:txBody>
        </p:sp>
        <p:sp>
          <p:nvSpPr>
            <p:cNvPr id="101" name="Rectangle 100"/>
            <p:cNvSpPr/>
            <p:nvPr/>
          </p:nvSpPr>
          <p:spPr>
            <a:xfrm>
              <a:off x="3390438" y="3462780"/>
              <a:ext cx="2378981" cy="598458"/>
            </a:xfrm>
            <a:prstGeom prst="rect">
              <a:avLst/>
            </a:prstGeom>
          </p:spPr>
          <p:txBody>
            <a:bodyPr wrap="square" anchor="ctr" anchorCtr="0">
              <a:noAutofit/>
            </a:bodyPr>
            <a:lstStyle/>
            <a:p>
              <a:pPr algn="ctr" defTabSz="1218057">
                <a:spcBef>
                  <a:spcPts val="1200"/>
                </a:spcBef>
                <a:defRPr/>
              </a:pPr>
              <a:r>
                <a:rPr lang="en-US" sz="1200" b="1" kern="0" dirty="0">
                  <a:solidFill>
                    <a:srgbClr val="FFFFFF">
                      <a:alpha val="99000"/>
                    </a:srgbClr>
                  </a:solidFill>
                </a:rPr>
                <a:t>Starting at $99.99/month</a:t>
              </a:r>
              <a:r>
                <a:rPr lang="en-US" sz="1200" kern="0" dirty="0">
                  <a:solidFill>
                    <a:srgbClr val="FFFFFF">
                      <a:alpha val="99000"/>
                    </a:srgbClr>
                  </a:solidFill>
                </a:rPr>
                <a:t/>
              </a:r>
              <a:br>
                <a:rPr lang="en-US" sz="1200" kern="0" dirty="0">
                  <a:solidFill>
                    <a:srgbClr val="FFFFFF">
                      <a:alpha val="99000"/>
                    </a:srgbClr>
                  </a:solidFill>
                </a:rPr>
              </a:br>
              <a:r>
                <a:rPr lang="en-US" sz="1200" kern="0" dirty="0">
                  <a:solidFill>
                    <a:srgbClr val="FFFFFF">
                      <a:alpha val="99000"/>
                    </a:srgbClr>
                  </a:solidFill>
                </a:rPr>
                <a:t>(10-50 GB DB/month</a:t>
              </a:r>
              <a:r>
                <a:rPr lang="en-US" sz="1100" kern="0" dirty="0">
                  <a:solidFill>
                    <a:srgbClr val="FFFFFF">
                      <a:alpha val="99000"/>
                    </a:srgbClr>
                  </a:solidFill>
                </a:rPr>
                <a:t>)</a:t>
              </a:r>
            </a:p>
          </p:txBody>
        </p:sp>
      </p:grpSp>
      <p:sp>
        <p:nvSpPr>
          <p:cNvPr id="102" name="TextBox 101"/>
          <p:cNvSpPr txBox="1"/>
          <p:nvPr/>
        </p:nvSpPr>
        <p:spPr>
          <a:xfrm>
            <a:off x="6360885" y="1300767"/>
            <a:ext cx="3751571" cy="387799"/>
          </a:xfrm>
          <a:prstGeom prst="rect">
            <a:avLst/>
          </a:prstGeom>
          <a:noFill/>
        </p:spPr>
        <p:txBody>
          <a:bodyPr wrap="square" lIns="0" tIns="0" rIns="0" bIns="0" rtlCol="0">
            <a:spAutoFit/>
          </a:bodyPr>
          <a:lstStyle/>
          <a:p>
            <a:pPr defTabSz="1218057">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SQL Azure</a:t>
            </a:r>
          </a:p>
        </p:txBody>
      </p:sp>
    </p:spTree>
    <p:extLst>
      <p:ext uri="{BB962C8B-B14F-4D97-AF65-F5344CB8AC3E}">
        <p14:creationId xmlns:p14="http://schemas.microsoft.com/office/powerpoint/2010/main" val="3889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311525" y="308581"/>
            <a:ext cx="10654409" cy="653771"/>
          </a:xfrm>
        </p:spPr>
        <p:txBody>
          <a:bodyPr>
            <a:normAutofit fontScale="90000"/>
          </a:bodyPr>
          <a:lstStyle/>
          <a:p>
            <a:r>
              <a:rPr lang="en-US" dirty="0" smtClean="0">
                <a:latin typeface="Segoe Light" pitchFamily="34" charset="0"/>
              </a:rPr>
              <a:t>Windows Azure –</a:t>
            </a:r>
            <a:r>
              <a:rPr lang="ru-RU" dirty="0" smtClean="0">
                <a:latin typeface="Segoe Light" pitchFamily="34" charset="0"/>
              </a:rPr>
              <a:t> немного цифр</a:t>
            </a:r>
            <a:br>
              <a:rPr lang="ru-RU" dirty="0" smtClean="0">
                <a:latin typeface="Segoe Light" pitchFamily="34" charset="0"/>
              </a:rPr>
            </a:br>
            <a:endParaRPr lang="en-US" dirty="0">
              <a:latin typeface="Segoe Light" pitchFamily="34" charset="0"/>
            </a:endParaRPr>
          </a:p>
        </p:txBody>
      </p:sp>
      <p:pic>
        <p:nvPicPr>
          <p:cNvPr id="14338" name="Picture 2" descr="Azure stored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79" y="1388731"/>
            <a:ext cx="5942052" cy="39243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6694336" y="1388728"/>
            <a:ext cx="5279329" cy="4560608"/>
          </a:xfrm>
          <a:prstGeom prst="rect">
            <a:avLst/>
          </a:prstGeom>
        </p:spPr>
        <p:txBody>
          <a:bodyPr lIns="121883" tIns="60941" rIns="121883" bIns="60941">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ru-RU" sz="3200" dirty="0">
                <a:latin typeface="Segoe Light" pitchFamily="34" charset="0"/>
              </a:rPr>
              <a:t>Облачное хранилище</a:t>
            </a:r>
            <a:r>
              <a:rPr lang="en-US" sz="3200" dirty="0">
                <a:latin typeface="Segoe Light" pitchFamily="34" charset="0"/>
              </a:rPr>
              <a:t>:</a:t>
            </a:r>
            <a:endParaRPr lang="ru-RU" sz="3200" dirty="0">
              <a:latin typeface="Segoe Light" pitchFamily="34" charset="0"/>
            </a:endParaRPr>
          </a:p>
          <a:p>
            <a:pPr marL="761771" indent="-761771">
              <a:buFont typeface="Arial" pitchFamily="34" charset="0"/>
              <a:buChar char="•"/>
            </a:pPr>
            <a:r>
              <a:rPr lang="ru-RU" sz="3200" dirty="0">
                <a:latin typeface="Segoe Light" pitchFamily="34" charset="0"/>
              </a:rPr>
              <a:t>сейчас вмещает более 4 триллионов объектов в облачном хранилище</a:t>
            </a:r>
          </a:p>
          <a:p>
            <a:pPr marL="761771" indent="-761771">
              <a:buFont typeface="Arial" pitchFamily="34" charset="0"/>
              <a:buChar char="•"/>
            </a:pPr>
            <a:r>
              <a:rPr lang="ru-RU" sz="3200" dirty="0">
                <a:latin typeface="Segoe Light" pitchFamily="34" charset="0"/>
              </a:rPr>
              <a:t>270 000 обращений в среднем</a:t>
            </a:r>
          </a:p>
          <a:p>
            <a:pPr marL="761771" indent="-761771">
              <a:buFont typeface="Arial" pitchFamily="34" charset="0"/>
              <a:buChar char="•"/>
            </a:pPr>
            <a:r>
              <a:rPr lang="ru-RU" sz="3200" dirty="0">
                <a:latin typeface="Segoe Light" pitchFamily="34" charset="0"/>
              </a:rPr>
              <a:t>Пиковая нагрузка - 860 000 обращений</a:t>
            </a:r>
            <a:endParaRPr lang="en-US" sz="3200" dirty="0">
              <a:latin typeface="Segoe Light" pitchFamily="34" charset="0"/>
            </a:endParaRPr>
          </a:p>
          <a:p>
            <a:endParaRPr lang="ru-RU" sz="3200" dirty="0">
              <a:latin typeface="Segoe Light" pitchFamily="34" charset="0"/>
            </a:endParaRPr>
          </a:p>
          <a:p>
            <a:endParaRPr lang="ru-RU" sz="3200" dirty="0">
              <a:latin typeface="Segoe Light" pitchFamily="34" charset="0"/>
            </a:endParaRPr>
          </a:p>
          <a:p>
            <a:r>
              <a:rPr lang="ru-RU" sz="3200" dirty="0">
                <a:latin typeface="Segoe Light" pitchFamily="34" charset="0"/>
              </a:rPr>
              <a:t/>
            </a:r>
            <a:br>
              <a:rPr lang="ru-RU" sz="3200" dirty="0">
                <a:latin typeface="Segoe Light" pitchFamily="34" charset="0"/>
              </a:rPr>
            </a:br>
            <a:endParaRPr lang="en-US" sz="3200" dirty="0">
              <a:latin typeface="Segoe Light" pitchFamily="34" charset="0"/>
            </a:endParaRPr>
          </a:p>
        </p:txBody>
      </p:sp>
    </p:spTree>
    <p:extLst>
      <p:ext uri="{BB962C8B-B14F-4D97-AF65-F5344CB8AC3E}">
        <p14:creationId xmlns:p14="http://schemas.microsoft.com/office/powerpoint/2010/main" val="35920256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WL1r7Bi90SjntNdAmHnX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SPsbkO3Md0qNHJHayGu.E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d_3NsKF.EWPgqknIv9tK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gcg7Vm0t0aEihQibf3q6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6L_nkPniXUS3xXWBaqoKi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2GZS9IrXj0SvAy8iz.wdU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g.zTMCz300KoGTcT9T7aN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iq_6zk18US8bzvNdS2ss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2GZS9IrXj0SvAy8iz.wdU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2GZS9IrXj0SvAy8iz.wdU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aiq_6zk18US8bzvNdS2ss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HRNfUUOD0WwSp813GtrA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gYX1hMpxDEedVQdOXU5P7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BEfFu.ju7EaL6xpJbVjz4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ompxY0A_yEC32OV4Q.pdM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sM3yjPqn0eKjTmHtxrBf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Rpo7S4CvcUekDO4nCHc6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obxC8soViU2jMoR_lQpY7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6NuT6W4NiUyh.OLhgdzDj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hgMxarYVEuXiWtKWlh0z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3m_dxc8i0.HSARw0h0eY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AeyqV8OB0WM1GNPcqVg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bxL2klsnZk2brxaWZ8cf.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RKgXa_gUCPwBxIaaK_y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5b2V89fv2UKD8llFpAgFj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kYLTsvOK10.Egc4UnayCf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vKhukhwXKECSxDlHxaeU.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AJ8ghvh76Umkh5ExotbcL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x3_GTuuFk6sa6g.vwjJV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zTMCz300KoGTcT9T7a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5b2V89fv2UKD8llFpAgFj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kYLTsvOK10.Egc4UnayCf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VgKuEgeiqk.7WwXCHgYmr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ngMSVowqo0CCDq28CN2t8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JJLGnszgU.9BmbZJ5Buh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dkn._hU_WEOAkRL_0uiVZ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H9qziN7XUGadFKV8mGiJ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FvJfUiaME.vKqPmq3epN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mQePOnzSkSatnurMXATt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QUhQWA22kGnKBRLgWv3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cyC2LvRUO7D1LCfk8Y4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ufVQiS04pUSx_Zkc74E04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lVgFCII5.kispE_78H0_d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bxC8soViU2jMoR_lQpY7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RKgXa_gUCPwBxIaaK_y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5b2V89fv2UKD8llFpAgFj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kYLTsvOK10.Egc4UnayC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IojUYYp1EK4sCGheSg2i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aiq_6zk18US8bzvNdS2ss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i0MXOsxTUaUjhKfLwpkI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w6c_FQg3tEumh4JZYmVnR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744E79-E9FC-4587-A466-F9E0BF1A5F31}"/>
</file>

<file path=customXml/itemProps2.xml><?xml version="1.0" encoding="utf-8"?>
<ds:datastoreItem xmlns:ds="http://schemas.openxmlformats.org/officeDocument/2006/customXml" ds:itemID="{69B2F97D-0457-4986-9734-D03EB073C5EA}"/>
</file>

<file path=customXml/itemProps3.xml><?xml version="1.0" encoding="utf-8"?>
<ds:datastoreItem xmlns:ds="http://schemas.openxmlformats.org/officeDocument/2006/customXml" ds:itemID="{B882D8D6-9D38-4159-A398-AAC3689D3D7C}"/>
</file>

<file path=docProps/app.xml><?xml version="1.0" encoding="utf-8"?>
<Properties xmlns="http://schemas.openxmlformats.org/officeDocument/2006/extended-properties" xmlns:vt="http://schemas.openxmlformats.org/officeDocument/2006/docPropsVTypes">
  <TotalTime>4585</TotalTime>
  <Words>1480</Words>
  <Application>Microsoft Office PowerPoint</Application>
  <PresentationFormat>Custom</PresentationFormat>
  <Paragraphs>335</Paragraphs>
  <Slides>29</Slides>
  <Notes>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8" baseType="lpstr">
      <vt:lpstr>Arial</vt:lpstr>
      <vt:lpstr>Segoe UI Semibold</vt:lpstr>
      <vt:lpstr>Segoe UI Light</vt:lpstr>
      <vt:lpstr>Segoe Light</vt:lpstr>
      <vt:lpstr>Segoe UI</vt:lpstr>
      <vt:lpstr>Consolas</vt:lpstr>
      <vt:lpstr>MS1444_Windows Azure Template 16x9_r08b</vt:lpstr>
      <vt:lpstr>1_White with Consolas font for code slides</vt:lpstr>
      <vt:lpstr>think-cell Slide</vt:lpstr>
      <vt:lpstr>Бизнес в облаке - надежность, архитектура и сценарии облачных сервисов</vt:lpstr>
      <vt:lpstr>Содержание</vt:lpstr>
      <vt:lpstr>Windows Azure - инфраструктура </vt:lpstr>
      <vt:lpstr>Windows Azure - инфраструктура </vt:lpstr>
      <vt:lpstr>PowerPoint Presentation</vt:lpstr>
      <vt:lpstr>PowerPoint Presentation</vt:lpstr>
      <vt:lpstr>Windows Azure Виртуальные машины</vt:lpstr>
      <vt:lpstr>Windows Azure Хранилища данных</vt:lpstr>
      <vt:lpstr>Windows Azure – немного цифр </vt:lpstr>
      <vt:lpstr>PowerPoint Presentation</vt:lpstr>
      <vt:lpstr>Почему сервисы ломаются?</vt:lpstr>
      <vt:lpstr>Возможности платформы</vt:lpstr>
      <vt:lpstr>Обновление сервиса в облаке: VIP Swap</vt:lpstr>
      <vt:lpstr>Подключение нового сервиса</vt:lpstr>
      <vt:lpstr>PowerPoint Presentation</vt:lpstr>
      <vt:lpstr>Что тут не так?</vt:lpstr>
      <vt:lpstr>Масштабирование всех компонент  </vt:lpstr>
      <vt:lpstr>PowerPoint Presentation</vt:lpstr>
      <vt:lpstr>Производительность имеет значение</vt:lpstr>
      <vt:lpstr>Глобальное решение</vt:lpstr>
      <vt:lpstr>Windows Azure Traffic Manager</vt:lpstr>
      <vt:lpstr>Возможности облачной платформы</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Scalable, Global and Highly Available Web Apps</dc:title>
  <dc:subject>Windows Azure</dc:subject>
  <dc:creator>Haishi Bai</dc:creator>
  <dc:description>This presentation covers common techniques for designing and building highly available and scalable web applications using Windows Azure. You will learn about features provided by Windows Azure for fault tolerance, fail over, and non-disruptive upgrades.  You will also learn how to configure additional services including caching, the Content Delivery Network, and Traffic Manager.  
by Haishi Bai</dc:description>
  <cp:lastModifiedBy>Alexey Bokov</cp:lastModifiedBy>
  <cp:revision>282</cp:revision>
  <cp:lastPrinted>2011-10-11T14:25:22Z</cp:lastPrinted>
  <dcterms:created xsi:type="dcterms:W3CDTF">2011-03-29T16:07:22Z</dcterms:created>
  <dcterms:modified xsi:type="dcterms:W3CDTF">2012-11-14T04:42:57Z</dcterms:modified>
  <cp:version>1.0.1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0x010100FA73AA01B4D1634CBDA2E333B4817ABB</vt:lpwstr>
  </property>
  <property fmtid="{D5CDD505-2E9C-101B-9397-08002B2CF9AE}" pid="3" name="IsMyDocuments">
    <vt:bool>true</vt:bool>
  </property>
</Properties>
</file>